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59" r:id="rId6"/>
    <p:sldId id="260" r:id="rId7"/>
    <p:sldId id="264" r:id="rId8"/>
    <p:sldId id="261" r:id="rId9"/>
    <p:sldId id="262" r:id="rId10"/>
    <p:sldId id="266" r:id="rId11"/>
    <p:sldId id="265" r:id="rId12"/>
    <p:sldId id="267" r:id="rId13"/>
    <p:sldId id="268" r:id="rId14"/>
  </p:sldIdLst>
  <p:sldSz cx="12192000" cy="6858000"/>
  <p:notesSz cx="6858000" cy="9144000"/>
  <p:embeddedFontLst>
    <p:embeddedFont>
      <p:font typeface="Trebuchet MS" panose="020B0603020202020204" pitchFamily="34" charset="0"/>
      <p:regular r:id="rId16"/>
      <p:bold r:id="rId17"/>
      <p:italic r:id="rId18"/>
      <p:boldItalic r:id="rId19"/>
    </p:embeddedFont>
    <p:embeddedFont>
      <p:font typeface="Proxima Nova"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Verdana" panose="020B060403050404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OjEUcvNfYCaXlyi4cMXdE35++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21A645-7983-4975-BAB5-E46DE9D2E1CD}">
  <a:tblStyle styleId="{2321A645-7983-4975-BAB5-E46DE9D2E1CD}" styleName="Table_0">
    <a:wholeTbl>
      <a:tcTxStyle b="off" i="off">
        <a:font>
          <a:latin typeface="Corbel"/>
          <a:ea typeface="Corbel"/>
          <a:cs typeface="Corbe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DEF"/>
          </a:solidFill>
        </a:fill>
      </a:tcStyle>
    </a:wholeTbl>
    <a:band1H>
      <a:tcTxStyle/>
      <a:tcStyle>
        <a:tcBdr/>
        <a:fill>
          <a:solidFill>
            <a:srgbClr val="CBD9DE"/>
          </a:solidFill>
        </a:fill>
      </a:tcStyle>
    </a:band1H>
    <a:band2H>
      <a:tcTxStyle/>
      <a:tcStyle>
        <a:tcBdr/>
      </a:tcStyle>
    </a:band2H>
    <a:band1V>
      <a:tcTxStyle/>
      <a:tcStyle>
        <a:tcBdr/>
        <a:fill>
          <a:solidFill>
            <a:srgbClr val="CBD9DE"/>
          </a:solidFill>
        </a:fill>
      </a:tcStyle>
    </a:band1V>
    <a:band2V>
      <a:tcTxStyle/>
      <a:tcStyle>
        <a:tcBdr/>
      </a:tcStyle>
    </a:band2V>
    <a:lastCol>
      <a:tcTxStyle b="on" i="off">
        <a:font>
          <a:latin typeface="Corbel"/>
          <a:ea typeface="Corbel"/>
          <a:cs typeface="Corbel"/>
        </a:font>
        <a:srgbClr val="FFFFFF"/>
      </a:tcTxStyle>
      <a:tcStyle>
        <a:tcBdr/>
        <a:fill>
          <a:solidFill>
            <a:srgbClr val="1F879D"/>
          </a:solidFill>
        </a:fill>
      </a:tcStyle>
    </a:lastCol>
    <a:firstCol>
      <a:tcTxStyle b="on" i="off">
        <a:font>
          <a:latin typeface="Corbel"/>
          <a:ea typeface="Corbel"/>
          <a:cs typeface="Corbel"/>
        </a:font>
        <a:srgbClr val="FFFFFF"/>
      </a:tcTxStyle>
      <a:tcStyle>
        <a:tcBdr/>
        <a:fill>
          <a:solidFill>
            <a:srgbClr val="1F879D"/>
          </a:solidFill>
        </a:fill>
      </a:tcStyle>
    </a:firstCol>
    <a:lastRow>
      <a:tcTxStyle b="on" i="off">
        <a:font>
          <a:latin typeface="Corbel"/>
          <a:ea typeface="Corbel"/>
          <a:cs typeface="Corbel"/>
        </a:font>
        <a:srgbClr val="FFFFFF"/>
      </a:tcTxStyle>
      <a:tcStyle>
        <a:tcBdr>
          <a:top>
            <a:ln w="38100" cap="flat" cmpd="sng">
              <a:solidFill>
                <a:srgbClr val="FFFFFF"/>
              </a:solidFill>
              <a:prstDash val="solid"/>
              <a:round/>
              <a:headEnd type="none" w="sm" len="sm"/>
              <a:tailEnd type="none" w="sm" len="sm"/>
            </a:ln>
          </a:top>
        </a:tcBdr>
        <a:fill>
          <a:solidFill>
            <a:srgbClr val="1F879D"/>
          </a:solidFill>
        </a:fill>
      </a:tcStyle>
    </a:lastRow>
    <a:seCell>
      <a:tcTxStyle/>
      <a:tcStyle>
        <a:tcBdr/>
      </a:tcStyle>
    </a:seCell>
    <a:swCell>
      <a:tcTxStyle/>
      <a:tcStyle>
        <a:tcBdr/>
      </a:tcStyle>
    </a:swCell>
    <a:firstRow>
      <a:tcTxStyle b="on" i="off">
        <a:font>
          <a:latin typeface="Corbel"/>
          <a:ea typeface="Corbel"/>
          <a:cs typeface="Corbel"/>
        </a:font>
        <a:srgbClr val="FFFFFF"/>
      </a:tcTxStyle>
      <a:tcStyle>
        <a:tcBdr>
          <a:bottom>
            <a:ln w="38100" cap="flat" cmpd="sng">
              <a:solidFill>
                <a:srgbClr val="FFFFFF"/>
              </a:solidFill>
              <a:prstDash val="solid"/>
              <a:round/>
              <a:headEnd type="none" w="sm" len="sm"/>
              <a:tailEnd type="none" w="sm" len="sm"/>
            </a:ln>
          </a:bottom>
        </a:tcBdr>
        <a:fill>
          <a:solidFill>
            <a:srgbClr val="1F879D"/>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351881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516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d87c0db8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7d87c0db8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7847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615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d87c0db8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7d87c0db8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4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469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834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419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89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54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89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607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9832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dbba34d0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7dbba34d0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2601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www.krssg.in"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2020.robocup.org" TargetMode="External"/><Relationship Id="rId11" Type="http://schemas.openxmlformats.org/officeDocument/2006/relationships/image" Target="../media/image9.png"/><Relationship Id="rId5" Type="http://schemas.openxmlformats.org/officeDocument/2006/relationships/hyperlink" Target="http://www.robocup.org/" TargetMode="External"/><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7146388" y="6306266"/>
            <a:ext cx="5045612" cy="543000"/>
          </a:xfrm>
          <a:prstGeom prst="trapezoid">
            <a:avLst>
              <a:gd name="adj" fmla="val 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nvGrpSpPr>
          <p:cNvPr id="85" name="Google Shape;85;p1"/>
          <p:cNvGrpSpPr/>
          <p:nvPr/>
        </p:nvGrpSpPr>
        <p:grpSpPr>
          <a:xfrm>
            <a:off x="5009270" y="1456975"/>
            <a:ext cx="6561226" cy="1757373"/>
            <a:chOff x="2842848" y="1172900"/>
            <a:chExt cx="6561226" cy="1757373"/>
          </a:xfrm>
        </p:grpSpPr>
        <p:pic>
          <p:nvPicPr>
            <p:cNvPr id="86" name="Google Shape;86;p1"/>
            <p:cNvPicPr preferRelativeResize="0"/>
            <p:nvPr/>
          </p:nvPicPr>
          <p:blipFill rotWithShape="1">
            <a:blip r:embed="rId3">
              <a:alphaModFix/>
            </a:blip>
            <a:srcRect/>
            <a:stretch/>
          </p:blipFill>
          <p:spPr>
            <a:xfrm>
              <a:off x="2842848" y="1349124"/>
              <a:ext cx="1479438" cy="1581149"/>
            </a:xfrm>
            <a:prstGeom prst="rect">
              <a:avLst/>
            </a:prstGeom>
            <a:noFill/>
            <a:ln>
              <a:noFill/>
            </a:ln>
          </p:spPr>
        </p:pic>
        <p:sp>
          <p:nvSpPr>
            <p:cNvPr id="87" name="Google Shape;87;p1"/>
            <p:cNvSpPr txBox="1"/>
            <p:nvPr/>
          </p:nvSpPr>
          <p:spPr>
            <a:xfrm>
              <a:off x="4559074" y="1172900"/>
              <a:ext cx="4845000" cy="1457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9600"/>
                <a:buFont typeface="Verdana"/>
                <a:buNone/>
              </a:pPr>
              <a:r>
                <a:rPr lang="en-IN" sz="9600" b="0" i="0" u="none" strike="noStrike" cap="none">
                  <a:solidFill>
                    <a:srgbClr val="3D85C6"/>
                  </a:solidFill>
                  <a:latin typeface="Verdana"/>
                  <a:ea typeface="Verdana"/>
                  <a:cs typeface="Verdana"/>
                  <a:sym typeface="Verdana"/>
                </a:rPr>
                <a:t>KRSSG</a:t>
              </a:r>
              <a:endParaRPr/>
            </a:p>
          </p:txBody>
        </p:sp>
        <p:sp>
          <p:nvSpPr>
            <p:cNvPr id="88" name="Google Shape;88;p1"/>
            <p:cNvSpPr txBox="1"/>
            <p:nvPr/>
          </p:nvSpPr>
          <p:spPr>
            <a:xfrm>
              <a:off x="4641849" y="2478650"/>
              <a:ext cx="4474016" cy="427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000"/>
                <a:buFont typeface="Calibri"/>
                <a:buNone/>
              </a:pPr>
              <a:r>
                <a:rPr lang="en-IN" sz="2000" b="1" i="0" u="none" strike="noStrike" cap="none">
                  <a:solidFill>
                    <a:schemeClr val="dk1"/>
                  </a:solidFill>
                  <a:latin typeface="Calibri"/>
                  <a:ea typeface="Calibri"/>
                  <a:cs typeface="Calibri"/>
                  <a:sym typeface="Calibri"/>
                </a:rPr>
                <a:t>K</a:t>
              </a:r>
              <a:r>
                <a:rPr lang="en-IN" sz="2000" b="1" i="0" u="none" strike="noStrike" cap="none">
                  <a:solidFill>
                    <a:srgbClr val="666666"/>
                  </a:solidFill>
                  <a:latin typeface="Calibri"/>
                  <a:ea typeface="Calibri"/>
                  <a:cs typeface="Calibri"/>
                  <a:sym typeface="Calibri"/>
                </a:rPr>
                <a:t>haragpur </a:t>
              </a:r>
              <a:r>
                <a:rPr lang="en-IN" sz="2000" b="1" i="0" u="none" strike="noStrike" cap="none">
                  <a:solidFill>
                    <a:schemeClr val="dk1"/>
                  </a:solidFill>
                  <a:latin typeface="Calibri"/>
                  <a:ea typeface="Calibri"/>
                  <a:cs typeface="Calibri"/>
                  <a:sym typeface="Calibri"/>
                </a:rPr>
                <a:t>R</a:t>
              </a:r>
              <a:r>
                <a:rPr lang="en-IN" sz="2000" b="1" i="0" u="none" strike="noStrike" cap="none">
                  <a:solidFill>
                    <a:srgbClr val="666666"/>
                  </a:solidFill>
                  <a:latin typeface="Calibri"/>
                  <a:ea typeface="Calibri"/>
                  <a:cs typeface="Calibri"/>
                  <a:sym typeface="Calibri"/>
                </a:rPr>
                <a:t>obo</a:t>
              </a:r>
              <a:r>
                <a:rPr lang="en-IN" sz="2000" b="1" i="0" u="none" strike="noStrike" cap="none">
                  <a:solidFill>
                    <a:schemeClr val="dk1"/>
                  </a:solidFill>
                  <a:latin typeface="Calibri"/>
                  <a:ea typeface="Calibri"/>
                  <a:cs typeface="Calibri"/>
                  <a:sym typeface="Calibri"/>
                </a:rPr>
                <a:t>S</a:t>
              </a:r>
              <a:r>
                <a:rPr lang="en-IN" sz="2000" b="1" i="0" u="none" strike="noStrike" cap="none">
                  <a:solidFill>
                    <a:srgbClr val="666666"/>
                  </a:solidFill>
                  <a:latin typeface="Calibri"/>
                  <a:ea typeface="Calibri"/>
                  <a:cs typeface="Calibri"/>
                  <a:sym typeface="Calibri"/>
                </a:rPr>
                <a:t>occer </a:t>
              </a:r>
              <a:r>
                <a:rPr lang="en-IN" sz="2000" b="1" i="0" u="none" strike="noStrike" cap="none">
                  <a:solidFill>
                    <a:schemeClr val="dk1"/>
                  </a:solidFill>
                  <a:latin typeface="Calibri"/>
                  <a:ea typeface="Calibri"/>
                  <a:cs typeface="Calibri"/>
                  <a:sym typeface="Calibri"/>
                </a:rPr>
                <a:t>S</a:t>
              </a:r>
              <a:r>
                <a:rPr lang="en-IN" sz="2000" b="1" i="0" u="none" strike="noStrike" cap="none">
                  <a:solidFill>
                    <a:srgbClr val="666666"/>
                  </a:solidFill>
                  <a:latin typeface="Calibri"/>
                  <a:ea typeface="Calibri"/>
                  <a:cs typeface="Calibri"/>
                  <a:sym typeface="Calibri"/>
                </a:rPr>
                <a:t>tudents’</a:t>
              </a:r>
              <a:r>
                <a:rPr lang="en-IN" sz="2000" b="1" i="0" u="none" strike="noStrike" cap="none">
                  <a:solidFill>
                    <a:srgbClr val="434343"/>
                  </a:solidFill>
                  <a:latin typeface="Calibri"/>
                  <a:ea typeface="Calibri"/>
                  <a:cs typeface="Calibri"/>
                  <a:sym typeface="Calibri"/>
                </a:rPr>
                <a:t> </a:t>
              </a:r>
              <a:r>
                <a:rPr lang="en-IN" sz="2000" b="1" i="0" u="none" strike="noStrike" cap="none">
                  <a:solidFill>
                    <a:schemeClr val="dk1"/>
                  </a:solidFill>
                  <a:latin typeface="Calibri"/>
                  <a:ea typeface="Calibri"/>
                  <a:cs typeface="Calibri"/>
                  <a:sym typeface="Calibri"/>
                </a:rPr>
                <a:t>G</a:t>
              </a:r>
              <a:r>
                <a:rPr lang="en-IN" sz="2000" b="1" i="0" u="none" strike="noStrike" cap="none">
                  <a:solidFill>
                    <a:srgbClr val="666666"/>
                  </a:solidFill>
                  <a:latin typeface="Calibri"/>
                  <a:ea typeface="Calibri"/>
                  <a:cs typeface="Calibri"/>
                  <a:sym typeface="Calibri"/>
                </a:rPr>
                <a:t>roup</a:t>
              </a:r>
              <a:endParaRPr/>
            </a:p>
          </p:txBody>
        </p:sp>
        <p:cxnSp>
          <p:nvCxnSpPr>
            <p:cNvPr id="89" name="Google Shape;89;p1"/>
            <p:cNvCxnSpPr/>
            <p:nvPr/>
          </p:nvCxnSpPr>
          <p:spPr>
            <a:xfrm rot="10800000">
              <a:off x="4434874" y="1484200"/>
              <a:ext cx="0" cy="1311000"/>
            </a:xfrm>
            <a:prstGeom prst="straightConnector1">
              <a:avLst/>
            </a:prstGeom>
            <a:noFill/>
            <a:ln w="9525" cap="flat" cmpd="sng">
              <a:solidFill>
                <a:schemeClr val="dk2"/>
              </a:solidFill>
              <a:prstDash val="solid"/>
              <a:round/>
              <a:headEnd type="none" w="sm" len="sm"/>
              <a:tailEnd type="none" w="sm" len="sm"/>
            </a:ln>
          </p:spPr>
        </p:cxnSp>
      </p:grpSp>
      <p:sp>
        <p:nvSpPr>
          <p:cNvPr id="90" name="Google Shape;90;p1"/>
          <p:cNvSpPr txBox="1"/>
          <p:nvPr/>
        </p:nvSpPr>
        <p:spPr>
          <a:xfrm>
            <a:off x="6362099" y="3630516"/>
            <a:ext cx="3905100" cy="543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999999"/>
              </a:buClr>
              <a:buSzPts val="1800"/>
              <a:buFont typeface="Calibri"/>
              <a:buNone/>
            </a:pPr>
            <a:r>
              <a:rPr lang="en-IN" sz="1800" b="1" i="0" u="none" strike="noStrike" cap="none">
                <a:solidFill>
                  <a:srgbClr val="999999"/>
                </a:solidFill>
                <a:latin typeface="Calibri"/>
                <a:ea typeface="Calibri"/>
                <a:cs typeface="Calibri"/>
                <a:sym typeface="Calibri"/>
              </a:rPr>
              <a:t>a student research project under</a:t>
            </a:r>
            <a:endParaRPr/>
          </a:p>
        </p:txBody>
      </p:sp>
      <p:grpSp>
        <p:nvGrpSpPr>
          <p:cNvPr id="91" name="Google Shape;91;p1"/>
          <p:cNvGrpSpPr/>
          <p:nvPr/>
        </p:nvGrpSpPr>
        <p:grpSpPr>
          <a:xfrm>
            <a:off x="5305204" y="4464775"/>
            <a:ext cx="6109603" cy="1067087"/>
            <a:chOff x="1627222" y="4180700"/>
            <a:chExt cx="6109603" cy="1067087"/>
          </a:xfrm>
        </p:grpSpPr>
        <p:pic>
          <p:nvPicPr>
            <p:cNvPr id="92" name="Google Shape;92;p1"/>
            <p:cNvPicPr preferRelativeResize="0"/>
            <p:nvPr/>
          </p:nvPicPr>
          <p:blipFill rotWithShape="1">
            <a:blip r:embed="rId4">
              <a:alphaModFix/>
            </a:blip>
            <a:srcRect/>
            <a:stretch/>
          </p:blipFill>
          <p:spPr>
            <a:xfrm>
              <a:off x="1627222" y="4180700"/>
              <a:ext cx="778200" cy="883949"/>
            </a:xfrm>
            <a:prstGeom prst="rect">
              <a:avLst/>
            </a:prstGeom>
            <a:noFill/>
            <a:ln>
              <a:noFill/>
            </a:ln>
          </p:spPr>
        </p:pic>
        <p:sp>
          <p:nvSpPr>
            <p:cNvPr id="93" name="Google Shape;93;p1"/>
            <p:cNvSpPr txBox="1"/>
            <p:nvPr/>
          </p:nvSpPr>
          <p:spPr>
            <a:xfrm>
              <a:off x="2727725" y="4281787"/>
              <a:ext cx="5009100" cy="966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666666"/>
                </a:buClr>
                <a:buSzPts val="1800"/>
                <a:buFont typeface="Calibri"/>
                <a:buNone/>
              </a:pPr>
              <a:r>
                <a:rPr lang="en-IN" sz="1800" b="0" i="0" u="none" strike="noStrike" cap="none">
                  <a:solidFill>
                    <a:srgbClr val="666666"/>
                  </a:solidFill>
                  <a:latin typeface="Calibri"/>
                  <a:ea typeface="Calibri"/>
                  <a:cs typeface="Calibri"/>
                  <a:sym typeface="Calibri"/>
                </a:rPr>
                <a:t>Department of Computer Science &amp; Engineering</a:t>
              </a:r>
              <a:endParaRPr/>
            </a:p>
            <a:p>
              <a:pPr marL="0" marR="0" lvl="0" indent="0" algn="l" rtl="0">
                <a:spcBef>
                  <a:spcPts val="0"/>
                </a:spcBef>
                <a:spcAft>
                  <a:spcPts val="0"/>
                </a:spcAft>
                <a:buClr>
                  <a:schemeClr val="dk1"/>
                </a:buClr>
                <a:buSzPts val="2100"/>
                <a:buFont typeface="Calibri"/>
                <a:buNone/>
              </a:pPr>
              <a:r>
                <a:rPr lang="en-IN" sz="2100" b="1" i="0" u="none" strike="noStrike" cap="none">
                  <a:solidFill>
                    <a:schemeClr val="dk1"/>
                  </a:solidFill>
                  <a:latin typeface="Calibri"/>
                  <a:ea typeface="Calibri"/>
                  <a:cs typeface="Calibri"/>
                  <a:sym typeface="Calibri"/>
                </a:rPr>
                <a:t>Indian Institute of Technology Kharagpur</a:t>
              </a:r>
              <a:endParaRPr/>
            </a:p>
          </p:txBody>
        </p:sp>
        <p:cxnSp>
          <p:nvCxnSpPr>
            <p:cNvPr id="94" name="Google Shape;94;p1"/>
            <p:cNvCxnSpPr/>
            <p:nvPr/>
          </p:nvCxnSpPr>
          <p:spPr>
            <a:xfrm>
              <a:off x="2607975" y="4295450"/>
              <a:ext cx="0" cy="772800"/>
            </a:xfrm>
            <a:prstGeom prst="straightConnector1">
              <a:avLst/>
            </a:prstGeom>
            <a:noFill/>
            <a:ln w="9525" cap="flat" cmpd="sng">
              <a:solidFill>
                <a:schemeClr val="dk2"/>
              </a:solidFill>
              <a:prstDash val="solid"/>
              <a:round/>
              <a:headEnd type="none" w="sm" len="sm"/>
              <a:tailEnd type="none" w="sm" len="sm"/>
            </a:ln>
          </p:spPr>
        </p:cxnSp>
      </p:grpSp>
      <p:sp>
        <p:nvSpPr>
          <p:cNvPr id="95" name="Google Shape;95;p1"/>
          <p:cNvSpPr txBox="1"/>
          <p:nvPr/>
        </p:nvSpPr>
        <p:spPr>
          <a:xfrm>
            <a:off x="7287065" y="6363866"/>
            <a:ext cx="4727158" cy="427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FFFF"/>
              </a:buClr>
              <a:buSzPts val="2000"/>
              <a:buFont typeface="Verdana"/>
              <a:buNone/>
            </a:pPr>
            <a:r>
              <a:rPr lang="en-IN" sz="2000" b="0" i="0" u="none" strike="noStrike" cap="none">
                <a:solidFill>
                  <a:srgbClr val="FFFFFF"/>
                </a:solidFill>
                <a:latin typeface="Verdana"/>
                <a:ea typeface="Verdana"/>
                <a:cs typeface="Verdana"/>
                <a:sym typeface="Verdana"/>
              </a:rPr>
              <a:t>SPONSORSHIP BOOKLET</a:t>
            </a:r>
            <a:endParaRPr sz="2000" b="0" i="0" u="none" strike="noStrike" cap="none">
              <a:solidFill>
                <a:srgbClr val="FFFFFF"/>
              </a:solidFill>
              <a:latin typeface="Verdana"/>
              <a:ea typeface="Verdana"/>
              <a:cs typeface="Verdana"/>
              <a:sym typeface="Verdana"/>
            </a:endParaRPr>
          </a:p>
        </p:txBody>
      </p:sp>
      <p:pic>
        <p:nvPicPr>
          <p:cNvPr id="96" name="Google Shape;96;p1"/>
          <p:cNvPicPr preferRelativeResize="0"/>
          <p:nvPr/>
        </p:nvPicPr>
        <p:blipFill rotWithShape="1">
          <a:blip r:embed="rId5">
            <a:alphaModFix amt="10000"/>
          </a:blip>
          <a:srcRect l="52891" b="42646"/>
          <a:stretch/>
        </p:blipFill>
        <p:spPr>
          <a:xfrm rot="10800000">
            <a:off x="10039350" y="-386343"/>
            <a:ext cx="2638550" cy="3212399"/>
          </a:xfrm>
          <a:prstGeom prst="rect">
            <a:avLst/>
          </a:prstGeom>
          <a:noFill/>
          <a:ln>
            <a:noFill/>
          </a:ln>
        </p:spPr>
      </p:pic>
      <p:pic>
        <p:nvPicPr>
          <p:cNvPr id="97" name="Google Shape;97;p1"/>
          <p:cNvPicPr preferRelativeResize="0"/>
          <p:nvPr/>
        </p:nvPicPr>
        <p:blipFill rotWithShape="1">
          <a:blip r:embed="rId6">
            <a:alphaModFix/>
          </a:blip>
          <a:srcRect l="37726"/>
          <a:stretch/>
        </p:blipFill>
        <p:spPr>
          <a:xfrm>
            <a:off x="-14068" y="-1"/>
            <a:ext cx="5697416" cy="68616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cxnSp>
        <p:nvCxnSpPr>
          <p:cNvPr id="285" name="Google Shape;285;g7d87c0db8e_1_0"/>
          <p:cNvCxnSpPr/>
          <p:nvPr/>
        </p:nvCxnSpPr>
        <p:spPr>
          <a:xfrm>
            <a:off x="434022" y="1207450"/>
            <a:ext cx="11228100" cy="0"/>
          </a:xfrm>
          <a:prstGeom prst="straightConnector1">
            <a:avLst/>
          </a:prstGeom>
          <a:noFill/>
          <a:ln w="57150" cap="flat" cmpd="sng">
            <a:solidFill>
              <a:srgbClr val="3D85C6"/>
            </a:solidFill>
            <a:prstDash val="solid"/>
            <a:round/>
            <a:headEnd type="none" w="sm" len="sm"/>
            <a:tailEnd type="none" w="sm" len="sm"/>
          </a:ln>
        </p:spPr>
      </p:cxnSp>
      <p:grpSp>
        <p:nvGrpSpPr>
          <p:cNvPr id="286" name="Google Shape;286;g7d87c0db8e_1_0"/>
          <p:cNvGrpSpPr/>
          <p:nvPr/>
        </p:nvGrpSpPr>
        <p:grpSpPr>
          <a:xfrm>
            <a:off x="9558641" y="87688"/>
            <a:ext cx="2103682" cy="1011394"/>
            <a:chOff x="9793840" y="196069"/>
            <a:chExt cx="1489438" cy="716082"/>
          </a:xfrm>
        </p:grpSpPr>
        <p:pic>
          <p:nvPicPr>
            <p:cNvPr id="287" name="Google Shape;287;g7d87c0db8e_1_0"/>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288" name="Google Shape;288;g7d87c0db8e_1_0"/>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289" name="Google Shape;289;g7d87c0db8e_1_0"/>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290" name="Google Shape;290;g7d87c0db8e_1_0"/>
          <p:cNvSpPr txBox="1"/>
          <p:nvPr/>
        </p:nvSpPr>
        <p:spPr>
          <a:xfrm>
            <a:off x="323306" y="232159"/>
            <a:ext cx="2336400" cy="778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cxnSp>
        <p:nvCxnSpPr>
          <p:cNvPr id="291" name="Google Shape;291;g7d87c0db8e_1_0"/>
          <p:cNvCxnSpPr/>
          <p:nvPr/>
        </p:nvCxnSpPr>
        <p:spPr>
          <a:xfrm>
            <a:off x="2592400" y="349624"/>
            <a:ext cx="0" cy="662400"/>
          </a:xfrm>
          <a:prstGeom prst="straightConnector1">
            <a:avLst/>
          </a:prstGeom>
          <a:noFill/>
          <a:ln w="9525" cap="flat" cmpd="sng">
            <a:solidFill>
              <a:schemeClr val="dk2"/>
            </a:solidFill>
            <a:prstDash val="solid"/>
            <a:round/>
            <a:headEnd type="none" w="sm" len="sm"/>
            <a:tailEnd type="none" w="sm" len="sm"/>
          </a:ln>
        </p:spPr>
      </p:cxnSp>
      <p:sp>
        <p:nvSpPr>
          <p:cNvPr id="292" name="Google Shape;292;g7d87c0db8e_1_0"/>
          <p:cNvSpPr txBox="1"/>
          <p:nvPr/>
        </p:nvSpPr>
        <p:spPr>
          <a:xfrm>
            <a:off x="2659635" y="143380"/>
            <a:ext cx="5502600" cy="778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a:solidFill>
                  <a:srgbClr val="0C0C0C"/>
                </a:solidFill>
                <a:latin typeface="Calibri"/>
                <a:ea typeface="Calibri"/>
                <a:cs typeface="Calibri"/>
                <a:sym typeface="Calibri"/>
              </a:rPr>
              <a:t>Sponsoring</a:t>
            </a:r>
            <a:endParaRPr sz="5400">
              <a:solidFill>
                <a:srgbClr val="0C0C0C"/>
              </a:solidFill>
              <a:latin typeface="Calibri"/>
              <a:ea typeface="Calibri"/>
              <a:cs typeface="Calibri"/>
              <a:sym typeface="Calibri"/>
            </a:endParaRPr>
          </a:p>
        </p:txBody>
      </p:sp>
      <p:sp>
        <p:nvSpPr>
          <p:cNvPr id="293" name="Google Shape;293;g7d87c0db8e_1_0"/>
          <p:cNvSpPr/>
          <p:nvPr/>
        </p:nvSpPr>
        <p:spPr>
          <a:xfrm>
            <a:off x="431800" y="1495424"/>
            <a:ext cx="2633700" cy="738600"/>
          </a:xfrm>
          <a:prstGeom prst="round2SameRect">
            <a:avLst>
              <a:gd name="adj1" fmla="val 16667"/>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FFFFFF"/>
                </a:solidFill>
                <a:latin typeface="Calibri"/>
                <a:ea typeface="Calibri"/>
                <a:cs typeface="Calibri"/>
                <a:sym typeface="Calibri"/>
              </a:rPr>
              <a:t>Robots</a:t>
            </a:r>
            <a:endParaRPr sz="1800">
              <a:latin typeface="Calibri"/>
              <a:ea typeface="Calibri"/>
              <a:cs typeface="Calibri"/>
              <a:sym typeface="Calibri"/>
            </a:endParaRPr>
          </a:p>
        </p:txBody>
      </p:sp>
      <p:sp>
        <p:nvSpPr>
          <p:cNvPr id="294" name="Google Shape;294;g7d87c0db8e_1_0"/>
          <p:cNvSpPr/>
          <p:nvPr/>
        </p:nvSpPr>
        <p:spPr>
          <a:xfrm>
            <a:off x="431800" y="2336800"/>
            <a:ext cx="2633700" cy="402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5" name="Google Shape;295;g7d87c0db8e_1_0"/>
          <p:cNvSpPr/>
          <p:nvPr/>
        </p:nvSpPr>
        <p:spPr>
          <a:xfrm>
            <a:off x="3329994" y="1495424"/>
            <a:ext cx="2633700" cy="738600"/>
          </a:xfrm>
          <a:prstGeom prst="round2SameRect">
            <a:avLst>
              <a:gd name="adj1" fmla="val 16667"/>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FFFFFF"/>
                </a:solidFill>
                <a:latin typeface="Calibri"/>
                <a:ea typeface="Calibri"/>
                <a:cs typeface="Calibri"/>
                <a:sym typeface="Calibri"/>
              </a:rPr>
              <a:t>Banners</a:t>
            </a:r>
            <a:endParaRPr sz="1800">
              <a:latin typeface="Calibri"/>
              <a:ea typeface="Calibri"/>
              <a:cs typeface="Calibri"/>
              <a:sym typeface="Calibri"/>
            </a:endParaRPr>
          </a:p>
        </p:txBody>
      </p:sp>
      <p:sp>
        <p:nvSpPr>
          <p:cNvPr id="296" name="Google Shape;296;g7d87c0db8e_1_0"/>
          <p:cNvSpPr/>
          <p:nvPr/>
        </p:nvSpPr>
        <p:spPr>
          <a:xfrm>
            <a:off x="3329994" y="2336800"/>
            <a:ext cx="2633700" cy="402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7" name="Google Shape;297;g7d87c0db8e_1_0"/>
          <p:cNvSpPr/>
          <p:nvPr/>
        </p:nvSpPr>
        <p:spPr>
          <a:xfrm>
            <a:off x="6228189" y="1495424"/>
            <a:ext cx="2633700" cy="738600"/>
          </a:xfrm>
          <a:prstGeom prst="round2SameRect">
            <a:avLst>
              <a:gd name="adj1" fmla="val 16667"/>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FFFFFF"/>
                </a:solidFill>
                <a:latin typeface="Calibri"/>
                <a:ea typeface="Calibri"/>
                <a:cs typeface="Calibri"/>
                <a:sym typeface="Calibri"/>
              </a:rPr>
              <a:t>Website + Social Media</a:t>
            </a:r>
            <a:endParaRPr sz="1800">
              <a:latin typeface="Calibri"/>
              <a:ea typeface="Calibri"/>
              <a:cs typeface="Calibri"/>
              <a:sym typeface="Calibri"/>
            </a:endParaRPr>
          </a:p>
        </p:txBody>
      </p:sp>
      <p:sp>
        <p:nvSpPr>
          <p:cNvPr id="298" name="Google Shape;298;g7d87c0db8e_1_0"/>
          <p:cNvSpPr/>
          <p:nvPr/>
        </p:nvSpPr>
        <p:spPr>
          <a:xfrm>
            <a:off x="6228189" y="2336800"/>
            <a:ext cx="2633700" cy="402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9" name="Google Shape;299;g7d87c0db8e_1_0"/>
          <p:cNvSpPr/>
          <p:nvPr/>
        </p:nvSpPr>
        <p:spPr>
          <a:xfrm>
            <a:off x="9126383" y="1495424"/>
            <a:ext cx="2633700" cy="738600"/>
          </a:xfrm>
          <a:prstGeom prst="round2SameRect">
            <a:avLst>
              <a:gd name="adj1" fmla="val 16667"/>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FFFFFF"/>
                </a:solidFill>
                <a:latin typeface="Calibri"/>
                <a:ea typeface="Calibri"/>
                <a:cs typeface="Calibri"/>
                <a:sym typeface="Calibri"/>
              </a:rPr>
              <a:t>Team Jersey</a:t>
            </a:r>
            <a:endParaRPr sz="1800">
              <a:latin typeface="Calibri"/>
              <a:ea typeface="Calibri"/>
              <a:cs typeface="Calibri"/>
              <a:sym typeface="Calibri"/>
            </a:endParaRPr>
          </a:p>
        </p:txBody>
      </p:sp>
      <p:sp>
        <p:nvSpPr>
          <p:cNvPr id="300" name="Google Shape;300;g7d87c0db8e_1_0"/>
          <p:cNvSpPr/>
          <p:nvPr/>
        </p:nvSpPr>
        <p:spPr>
          <a:xfrm>
            <a:off x="9126383" y="2336800"/>
            <a:ext cx="2633700" cy="4026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1" name="Google Shape;301;g7d87c0db8e_1_0"/>
          <p:cNvSpPr/>
          <p:nvPr/>
        </p:nvSpPr>
        <p:spPr>
          <a:xfrm>
            <a:off x="573750" y="2522006"/>
            <a:ext cx="2349600" cy="3669600"/>
          </a:xfrm>
          <a:prstGeom prst="rect">
            <a:avLst/>
          </a:prstGeom>
          <a:noFill/>
          <a:ln>
            <a:noFill/>
          </a:ln>
        </p:spPr>
        <p:txBody>
          <a:bodyPr spcFirstLastPara="1" wrap="square" lIns="0" tIns="0" rIns="0" bIns="0" anchor="t" anchorCtr="0">
            <a:noAutofit/>
          </a:bodyPr>
          <a:lstStyle/>
          <a:p>
            <a:pPr marL="457200" marR="0" lvl="0" indent="-330200" rtl="0">
              <a:spcBef>
                <a:spcPts val="0"/>
              </a:spcBef>
              <a:spcAft>
                <a:spcPts val="0"/>
              </a:spcAft>
              <a:buSzPts val="1600"/>
              <a:buFont typeface="Calibri"/>
              <a:buChar char="➔"/>
            </a:pPr>
            <a:r>
              <a:rPr lang="en-IN" sz="1600" dirty="0" smtClean="0">
                <a:latin typeface="Calibri"/>
                <a:ea typeface="Calibri"/>
                <a:cs typeface="Calibri"/>
                <a:sym typeface="Calibri"/>
              </a:rPr>
              <a:t>The  </a:t>
            </a:r>
            <a:r>
              <a:rPr lang="en-IN" sz="1600" dirty="0">
                <a:latin typeface="Calibri"/>
                <a:ea typeface="Calibri"/>
                <a:cs typeface="Calibri"/>
                <a:sym typeface="Calibri"/>
              </a:rPr>
              <a:t>logo </a:t>
            </a:r>
            <a:r>
              <a:rPr lang="en-IN" sz="1600" dirty="0" smtClean="0">
                <a:latin typeface="Calibri"/>
                <a:ea typeface="Calibri"/>
                <a:cs typeface="Calibri"/>
                <a:sym typeface="Calibri"/>
              </a:rPr>
              <a:t> of  Sponsor will  be  </a:t>
            </a:r>
            <a:r>
              <a:rPr lang="en-IN" sz="1600" dirty="0">
                <a:latin typeface="Calibri"/>
                <a:ea typeface="Calibri"/>
                <a:cs typeface="Calibri"/>
                <a:sym typeface="Calibri"/>
              </a:rPr>
              <a:t>visible </a:t>
            </a:r>
            <a:r>
              <a:rPr lang="en-IN" sz="1600" dirty="0" smtClean="0">
                <a:latin typeface="Calibri"/>
                <a:ea typeface="Calibri"/>
                <a:cs typeface="Calibri"/>
                <a:sym typeface="Calibri"/>
              </a:rPr>
              <a:t> on  all </a:t>
            </a:r>
            <a:r>
              <a:rPr lang="en-IN" sz="1600" dirty="0">
                <a:latin typeface="Calibri"/>
                <a:ea typeface="Calibri"/>
                <a:cs typeface="Calibri"/>
                <a:sym typeface="Calibri"/>
              </a:rPr>
              <a:t>Robots.</a:t>
            </a:r>
            <a:endParaRPr sz="1600" dirty="0">
              <a:latin typeface="Calibri"/>
              <a:ea typeface="Calibri"/>
              <a:cs typeface="Calibri"/>
              <a:sym typeface="Calibri"/>
            </a:endParaRPr>
          </a:p>
          <a:p>
            <a:pPr marL="0" marR="0" lvl="0" indent="0" algn="just" rtl="0">
              <a:spcBef>
                <a:spcPts val="0"/>
              </a:spcBef>
              <a:spcAft>
                <a:spcPts val="0"/>
              </a:spcAft>
              <a:buNone/>
            </a:pPr>
            <a:endParaRPr sz="1600" dirty="0">
              <a:latin typeface="Calibri"/>
              <a:ea typeface="Calibri"/>
              <a:cs typeface="Calibri"/>
              <a:sym typeface="Calibri"/>
            </a:endParaRPr>
          </a:p>
          <a:p>
            <a:pPr marL="457200" marR="0" lvl="0" indent="-330200" rtl="0">
              <a:spcBef>
                <a:spcPts val="0"/>
              </a:spcBef>
              <a:spcAft>
                <a:spcPts val="0"/>
              </a:spcAft>
              <a:buSzPts val="1600"/>
              <a:buFont typeface="Calibri"/>
              <a:buChar char="➔"/>
            </a:pPr>
            <a:r>
              <a:rPr lang="en-IN" sz="1600" dirty="0">
                <a:latin typeface="Calibri"/>
                <a:ea typeface="Calibri"/>
                <a:cs typeface="Calibri"/>
                <a:sym typeface="Calibri"/>
              </a:rPr>
              <a:t>Capture </a:t>
            </a:r>
            <a:r>
              <a:rPr lang="en-IN" sz="1600" dirty="0" smtClean="0">
                <a:latin typeface="Calibri"/>
                <a:ea typeface="Calibri"/>
                <a:cs typeface="Calibri"/>
                <a:sym typeface="Calibri"/>
              </a:rPr>
              <a:t> attention  of </a:t>
            </a:r>
            <a:r>
              <a:rPr lang="en-IN" sz="1600" dirty="0">
                <a:latin typeface="Calibri"/>
                <a:ea typeface="Calibri"/>
                <a:cs typeface="Calibri"/>
                <a:sym typeface="Calibri"/>
              </a:rPr>
              <a:t>International </a:t>
            </a:r>
            <a:r>
              <a:rPr lang="en-IN" sz="1600" dirty="0" smtClean="0">
                <a:latin typeface="Calibri"/>
                <a:ea typeface="Calibri"/>
                <a:cs typeface="Calibri"/>
                <a:sym typeface="Calibri"/>
              </a:rPr>
              <a:t> and National  </a:t>
            </a:r>
            <a:r>
              <a:rPr lang="en-IN" sz="1600" dirty="0">
                <a:latin typeface="Calibri"/>
                <a:ea typeface="Calibri"/>
                <a:cs typeface="Calibri"/>
                <a:sym typeface="Calibri"/>
              </a:rPr>
              <a:t>media </a:t>
            </a:r>
            <a:r>
              <a:rPr lang="en-IN" sz="1600" dirty="0" smtClean="0">
                <a:latin typeface="Calibri"/>
                <a:ea typeface="Calibri"/>
                <a:cs typeface="Calibri"/>
                <a:sym typeface="Calibri"/>
              </a:rPr>
              <a:t> on </a:t>
            </a:r>
            <a:r>
              <a:rPr lang="en-IN" sz="1600" dirty="0">
                <a:latin typeface="Calibri"/>
                <a:ea typeface="Calibri"/>
                <a:cs typeface="Calibri"/>
                <a:sym typeface="Calibri"/>
              </a:rPr>
              <a:t>participations.</a:t>
            </a:r>
            <a:endParaRPr sz="1600" dirty="0">
              <a:latin typeface="Calibri"/>
              <a:ea typeface="Calibri"/>
              <a:cs typeface="Calibri"/>
              <a:sym typeface="Calibri"/>
            </a:endParaRPr>
          </a:p>
        </p:txBody>
      </p:sp>
      <p:sp>
        <p:nvSpPr>
          <p:cNvPr id="302" name="Google Shape;302;g7d87c0db8e_1_0"/>
          <p:cNvSpPr/>
          <p:nvPr/>
        </p:nvSpPr>
        <p:spPr>
          <a:xfrm>
            <a:off x="3400975" y="2522006"/>
            <a:ext cx="2349600" cy="3563400"/>
          </a:xfrm>
          <a:prstGeom prst="rect">
            <a:avLst/>
          </a:prstGeom>
          <a:noFill/>
          <a:ln>
            <a:noFill/>
          </a:ln>
        </p:spPr>
        <p:txBody>
          <a:bodyPr spcFirstLastPara="1" wrap="square" lIns="0" tIns="0" rIns="0" bIns="0" anchor="t" anchorCtr="0">
            <a:noAutofit/>
          </a:bodyPr>
          <a:lstStyle/>
          <a:p>
            <a:pPr marL="457200" marR="0" lvl="0" indent="-330200" rtl="0">
              <a:spcBef>
                <a:spcPts val="0"/>
              </a:spcBef>
              <a:spcAft>
                <a:spcPts val="0"/>
              </a:spcAft>
              <a:buSzPts val="1600"/>
              <a:buFont typeface="Calibri"/>
              <a:buChar char="➔"/>
            </a:pPr>
            <a:r>
              <a:rPr lang="en-IN" sz="1600" dirty="0">
                <a:latin typeface="Calibri"/>
                <a:ea typeface="Calibri"/>
                <a:cs typeface="Calibri"/>
                <a:sym typeface="Calibri"/>
              </a:rPr>
              <a:t>Banners </a:t>
            </a:r>
            <a:r>
              <a:rPr lang="en-IN" sz="1600" dirty="0" smtClean="0">
                <a:latin typeface="Calibri"/>
                <a:ea typeface="Calibri"/>
                <a:cs typeface="Calibri"/>
                <a:sym typeface="Calibri"/>
              </a:rPr>
              <a:t> with  the </a:t>
            </a:r>
            <a:r>
              <a:rPr lang="en-IN" sz="1600" dirty="0">
                <a:latin typeface="Calibri"/>
                <a:ea typeface="Calibri"/>
                <a:cs typeface="Calibri"/>
                <a:sym typeface="Calibri"/>
              </a:rPr>
              <a:t>logo </a:t>
            </a:r>
            <a:r>
              <a:rPr lang="en-IN" sz="1600" dirty="0" smtClean="0">
                <a:latin typeface="Calibri"/>
                <a:ea typeface="Calibri"/>
                <a:cs typeface="Calibri"/>
                <a:sym typeface="Calibri"/>
              </a:rPr>
              <a:t> and  name  </a:t>
            </a:r>
            <a:r>
              <a:rPr lang="en-IN" sz="1600" dirty="0">
                <a:latin typeface="Calibri"/>
                <a:ea typeface="Calibri"/>
                <a:cs typeface="Calibri"/>
                <a:sym typeface="Calibri"/>
              </a:rPr>
              <a:t>of sponsors </a:t>
            </a:r>
            <a:r>
              <a:rPr lang="en-IN" sz="1600" dirty="0" smtClean="0">
                <a:latin typeface="Calibri"/>
                <a:ea typeface="Calibri"/>
                <a:cs typeface="Calibri"/>
                <a:sym typeface="Calibri"/>
              </a:rPr>
              <a:t> will  be presented  </a:t>
            </a:r>
            <a:r>
              <a:rPr lang="en-IN" sz="1600" dirty="0">
                <a:latin typeface="Calibri"/>
                <a:ea typeface="Calibri"/>
                <a:cs typeface="Calibri"/>
                <a:sym typeface="Calibri"/>
              </a:rPr>
              <a:t>at International Participations, </a:t>
            </a:r>
            <a:r>
              <a:rPr lang="en-IN" sz="1600" dirty="0" smtClean="0">
                <a:latin typeface="Calibri"/>
                <a:ea typeface="Calibri"/>
                <a:cs typeface="Calibri"/>
                <a:sym typeface="Calibri"/>
              </a:rPr>
              <a:t> Code-O-Soccer  (</a:t>
            </a:r>
            <a:r>
              <a:rPr lang="en-IN" sz="1600" dirty="0">
                <a:latin typeface="Calibri"/>
                <a:ea typeface="Calibri"/>
                <a:cs typeface="Calibri"/>
                <a:sym typeface="Calibri"/>
              </a:rPr>
              <a:t>during </a:t>
            </a:r>
            <a:r>
              <a:rPr lang="en-IN" sz="1600" dirty="0" err="1">
                <a:latin typeface="Calibri"/>
                <a:ea typeface="Calibri"/>
                <a:cs typeface="Calibri"/>
                <a:sym typeface="Calibri"/>
              </a:rPr>
              <a:t>Kshitij</a:t>
            </a:r>
            <a:r>
              <a:rPr lang="en-IN" sz="1600" dirty="0">
                <a:latin typeface="Calibri"/>
                <a:ea typeface="Calibri"/>
                <a:cs typeface="Calibri"/>
                <a:sym typeface="Calibri"/>
              </a:rPr>
              <a:t>), </a:t>
            </a:r>
            <a:r>
              <a:rPr lang="en-IN" sz="1600" dirty="0" smtClean="0">
                <a:latin typeface="Calibri"/>
                <a:ea typeface="Calibri"/>
                <a:cs typeface="Calibri"/>
                <a:sym typeface="Calibri"/>
              </a:rPr>
              <a:t> workshops </a:t>
            </a:r>
            <a:r>
              <a:rPr lang="en-IN" sz="1600" dirty="0">
                <a:latin typeface="Calibri"/>
                <a:ea typeface="Calibri"/>
                <a:cs typeface="Calibri"/>
                <a:sym typeface="Calibri"/>
              </a:rPr>
              <a:t>and </a:t>
            </a:r>
            <a:r>
              <a:rPr lang="en-IN" sz="1600" dirty="0" smtClean="0">
                <a:latin typeface="Calibri"/>
                <a:ea typeface="Calibri"/>
                <a:cs typeface="Calibri"/>
                <a:sym typeface="Calibri"/>
              </a:rPr>
              <a:t> research </a:t>
            </a:r>
            <a:r>
              <a:rPr lang="en-IN" sz="1600" dirty="0">
                <a:latin typeface="Calibri"/>
                <a:ea typeface="Calibri"/>
                <a:cs typeface="Calibri"/>
                <a:sym typeface="Calibri"/>
              </a:rPr>
              <a:t>exhibitions.</a:t>
            </a:r>
            <a:endParaRPr sz="1600" dirty="0">
              <a:latin typeface="Calibri"/>
              <a:ea typeface="Calibri"/>
              <a:cs typeface="Calibri"/>
              <a:sym typeface="Calibri"/>
            </a:endParaRPr>
          </a:p>
        </p:txBody>
      </p:sp>
      <p:sp>
        <p:nvSpPr>
          <p:cNvPr id="303" name="Google Shape;303;g7d87c0db8e_1_0"/>
          <p:cNvSpPr/>
          <p:nvPr/>
        </p:nvSpPr>
        <p:spPr>
          <a:xfrm>
            <a:off x="6370225" y="2522005"/>
            <a:ext cx="2349600" cy="3563400"/>
          </a:xfrm>
          <a:prstGeom prst="rect">
            <a:avLst/>
          </a:prstGeom>
          <a:noFill/>
          <a:ln>
            <a:noFill/>
          </a:ln>
        </p:spPr>
        <p:txBody>
          <a:bodyPr spcFirstLastPara="1" wrap="square" lIns="0" tIns="0" rIns="0" bIns="0" anchor="t" anchorCtr="0">
            <a:noAutofit/>
          </a:bodyPr>
          <a:lstStyle/>
          <a:p>
            <a:pPr marL="457200" marR="0" lvl="0" indent="-330200" rtl="0">
              <a:spcBef>
                <a:spcPts val="0"/>
              </a:spcBef>
              <a:spcAft>
                <a:spcPts val="0"/>
              </a:spcAft>
              <a:buSzPts val="1600"/>
              <a:buFont typeface="Calibri"/>
              <a:buChar char="➔"/>
            </a:pPr>
            <a:r>
              <a:rPr lang="en-IN" sz="1600" dirty="0">
                <a:latin typeface="Calibri"/>
                <a:ea typeface="Calibri"/>
                <a:cs typeface="Calibri"/>
                <a:sym typeface="Calibri"/>
              </a:rPr>
              <a:t>Our </a:t>
            </a:r>
            <a:r>
              <a:rPr lang="en-IN" sz="1600" dirty="0" smtClean="0">
                <a:latin typeface="Calibri"/>
                <a:ea typeface="Calibri"/>
                <a:cs typeface="Calibri"/>
                <a:sym typeface="Calibri"/>
              </a:rPr>
              <a:t> website  will  have  a  link  to  the homepage  of  </a:t>
            </a:r>
            <a:r>
              <a:rPr lang="en-IN" sz="1600" dirty="0">
                <a:latin typeface="Calibri"/>
                <a:ea typeface="Calibri"/>
                <a:cs typeface="Calibri"/>
                <a:sym typeface="Calibri"/>
              </a:rPr>
              <a:t>sponsor along </a:t>
            </a:r>
            <a:r>
              <a:rPr lang="en-IN" sz="1600" dirty="0" smtClean="0">
                <a:latin typeface="Calibri"/>
                <a:ea typeface="Calibri"/>
                <a:cs typeface="Calibri"/>
                <a:sym typeface="Calibri"/>
              </a:rPr>
              <a:t> with  the  </a:t>
            </a:r>
            <a:r>
              <a:rPr lang="en-IN" sz="1600" dirty="0">
                <a:latin typeface="Calibri"/>
                <a:ea typeface="Calibri"/>
                <a:cs typeface="Calibri"/>
                <a:sym typeface="Calibri"/>
              </a:rPr>
              <a:t>name and </a:t>
            </a:r>
            <a:r>
              <a:rPr lang="en-IN" sz="1600" dirty="0" smtClean="0">
                <a:latin typeface="Calibri"/>
                <a:ea typeface="Calibri"/>
                <a:cs typeface="Calibri"/>
                <a:sym typeface="Calibri"/>
              </a:rPr>
              <a:t> logo  </a:t>
            </a:r>
            <a:r>
              <a:rPr lang="en-IN" sz="1600" dirty="0">
                <a:latin typeface="Calibri"/>
                <a:ea typeface="Calibri"/>
                <a:cs typeface="Calibri"/>
                <a:sym typeface="Calibri"/>
              </a:rPr>
              <a:t>of </a:t>
            </a:r>
            <a:r>
              <a:rPr lang="en-IN" sz="1600" dirty="0" smtClean="0">
                <a:latin typeface="Calibri"/>
                <a:ea typeface="Calibri"/>
                <a:cs typeface="Calibri"/>
                <a:sym typeface="Calibri"/>
              </a:rPr>
              <a:t> sponsor</a:t>
            </a:r>
            <a:r>
              <a:rPr lang="en-IN" sz="1600" dirty="0">
                <a:latin typeface="Calibri"/>
                <a:ea typeface="Calibri"/>
                <a:cs typeface="Calibri"/>
                <a:sym typeface="Calibri"/>
              </a:rPr>
              <a:t>.</a:t>
            </a:r>
            <a:endParaRPr sz="1600" dirty="0">
              <a:latin typeface="Calibri"/>
              <a:ea typeface="Calibri"/>
              <a:cs typeface="Calibri"/>
              <a:sym typeface="Calibri"/>
            </a:endParaRPr>
          </a:p>
          <a:p>
            <a:pPr marL="457200" marR="0" lvl="0" indent="-330200" rtl="0">
              <a:spcBef>
                <a:spcPts val="0"/>
              </a:spcBef>
              <a:spcAft>
                <a:spcPts val="0"/>
              </a:spcAft>
              <a:buSzPts val="1600"/>
              <a:buFont typeface="Calibri"/>
              <a:buChar char="➔"/>
            </a:pPr>
            <a:r>
              <a:rPr lang="en-IN" sz="1600" dirty="0">
                <a:latin typeface="Calibri"/>
                <a:ea typeface="Calibri"/>
                <a:cs typeface="Calibri"/>
                <a:sym typeface="Calibri"/>
              </a:rPr>
              <a:t>Publicity </a:t>
            </a:r>
            <a:r>
              <a:rPr lang="en-IN" sz="1600" dirty="0" smtClean="0">
                <a:latin typeface="Calibri"/>
                <a:ea typeface="Calibri"/>
                <a:cs typeface="Calibri"/>
                <a:sym typeface="Calibri"/>
              </a:rPr>
              <a:t> will  be  </a:t>
            </a:r>
            <a:r>
              <a:rPr lang="en-IN" sz="1600" dirty="0">
                <a:latin typeface="Calibri"/>
                <a:ea typeface="Calibri"/>
                <a:cs typeface="Calibri"/>
                <a:sym typeface="Calibri"/>
              </a:rPr>
              <a:t>given </a:t>
            </a:r>
            <a:r>
              <a:rPr lang="en-IN" sz="1600" dirty="0" smtClean="0">
                <a:latin typeface="Calibri"/>
                <a:ea typeface="Calibri"/>
                <a:cs typeface="Calibri"/>
                <a:sym typeface="Calibri"/>
              </a:rPr>
              <a:t> to  the  </a:t>
            </a:r>
            <a:r>
              <a:rPr lang="en-IN" sz="1600" dirty="0">
                <a:latin typeface="Calibri"/>
                <a:ea typeface="Calibri"/>
                <a:cs typeface="Calibri"/>
                <a:sym typeface="Calibri"/>
              </a:rPr>
              <a:t>sponsor </a:t>
            </a:r>
            <a:r>
              <a:rPr lang="en-IN" sz="1600" dirty="0" smtClean="0">
                <a:latin typeface="Calibri"/>
                <a:ea typeface="Calibri"/>
                <a:cs typeface="Calibri"/>
                <a:sym typeface="Calibri"/>
              </a:rPr>
              <a:t>on  Facebook  </a:t>
            </a:r>
            <a:r>
              <a:rPr lang="en-IN" sz="1600" dirty="0">
                <a:latin typeface="Calibri"/>
                <a:ea typeface="Calibri"/>
                <a:cs typeface="Calibri"/>
                <a:sym typeface="Calibri"/>
              </a:rPr>
              <a:t>and </a:t>
            </a:r>
            <a:r>
              <a:rPr lang="en-IN" sz="1600" dirty="0" err="1" smtClean="0">
                <a:latin typeface="Calibri"/>
                <a:ea typeface="Calibri"/>
                <a:cs typeface="Calibri"/>
                <a:sym typeface="Calibri"/>
              </a:rPr>
              <a:t>Instagram</a:t>
            </a:r>
            <a:r>
              <a:rPr lang="en-IN" sz="1600" dirty="0" smtClean="0">
                <a:latin typeface="Calibri"/>
                <a:ea typeface="Calibri"/>
                <a:cs typeface="Calibri"/>
                <a:sym typeface="Calibri"/>
              </a:rPr>
              <a:t>  handles  of  KRSSG and  </a:t>
            </a:r>
            <a:r>
              <a:rPr lang="en-IN" sz="1600" dirty="0" err="1" smtClean="0">
                <a:latin typeface="Calibri"/>
                <a:ea typeface="Calibri"/>
                <a:cs typeface="Calibri"/>
                <a:sym typeface="Calibri"/>
              </a:rPr>
              <a:t>Kshitij</a:t>
            </a:r>
            <a:r>
              <a:rPr lang="en-IN" sz="1600" dirty="0" smtClean="0">
                <a:latin typeface="Calibri"/>
                <a:ea typeface="Calibri"/>
                <a:cs typeface="Calibri"/>
                <a:sym typeface="Calibri"/>
              </a:rPr>
              <a:t>.</a:t>
            </a:r>
            <a:endParaRPr sz="1600" dirty="0">
              <a:latin typeface="Calibri"/>
              <a:ea typeface="Calibri"/>
              <a:cs typeface="Calibri"/>
              <a:sym typeface="Calibri"/>
            </a:endParaRPr>
          </a:p>
          <a:p>
            <a:pPr marL="457200" marR="0" lvl="0" indent="-330200" rtl="0">
              <a:spcBef>
                <a:spcPts val="0"/>
              </a:spcBef>
              <a:spcAft>
                <a:spcPts val="0"/>
              </a:spcAft>
              <a:buSzPts val="1600"/>
              <a:buFont typeface="Calibri"/>
              <a:buChar char="➔"/>
            </a:pPr>
            <a:r>
              <a:rPr lang="en-IN" sz="1600" dirty="0" smtClean="0">
                <a:latin typeface="Calibri"/>
                <a:ea typeface="Calibri"/>
                <a:cs typeface="Calibri"/>
                <a:sym typeface="Calibri"/>
              </a:rPr>
              <a:t>Viewed  </a:t>
            </a:r>
            <a:r>
              <a:rPr lang="en-IN" sz="1600" dirty="0">
                <a:latin typeface="Calibri"/>
                <a:ea typeface="Calibri"/>
                <a:cs typeface="Calibri"/>
                <a:sym typeface="Calibri"/>
              </a:rPr>
              <a:t>by </a:t>
            </a:r>
            <a:r>
              <a:rPr lang="en-IN" sz="1600" dirty="0" smtClean="0">
                <a:latin typeface="Calibri"/>
                <a:ea typeface="Calibri"/>
                <a:cs typeface="Calibri"/>
                <a:sym typeface="Calibri"/>
              </a:rPr>
              <a:t>International  </a:t>
            </a:r>
            <a:r>
              <a:rPr lang="en-IN" sz="1600" dirty="0">
                <a:latin typeface="Calibri"/>
                <a:ea typeface="Calibri"/>
                <a:cs typeface="Calibri"/>
                <a:sym typeface="Calibri"/>
              </a:rPr>
              <a:t>robotics and </a:t>
            </a:r>
            <a:r>
              <a:rPr lang="en-IN" sz="1600" dirty="0" smtClean="0">
                <a:latin typeface="Calibri"/>
                <a:ea typeface="Calibri"/>
                <a:cs typeface="Calibri"/>
                <a:sym typeface="Calibri"/>
              </a:rPr>
              <a:t> Artificial Intelligence  </a:t>
            </a:r>
            <a:r>
              <a:rPr lang="en-IN" sz="1600" dirty="0">
                <a:latin typeface="Calibri"/>
                <a:ea typeface="Calibri"/>
                <a:cs typeface="Calibri"/>
                <a:sym typeface="Calibri"/>
              </a:rPr>
              <a:t>(AI) community.</a:t>
            </a:r>
            <a:endParaRPr sz="1600" dirty="0">
              <a:latin typeface="Calibri"/>
              <a:ea typeface="Calibri"/>
              <a:cs typeface="Calibri"/>
              <a:sym typeface="Calibri"/>
            </a:endParaRPr>
          </a:p>
          <a:p>
            <a:pPr marL="457200" marR="0" lvl="0" indent="0" algn="just" rtl="0">
              <a:spcBef>
                <a:spcPts val="0"/>
              </a:spcBef>
              <a:spcAft>
                <a:spcPts val="0"/>
              </a:spcAft>
              <a:buNone/>
            </a:pPr>
            <a:endParaRPr sz="1600" dirty="0">
              <a:latin typeface="Calibri"/>
              <a:ea typeface="Calibri"/>
              <a:cs typeface="Calibri"/>
              <a:sym typeface="Calibri"/>
            </a:endParaRPr>
          </a:p>
        </p:txBody>
      </p:sp>
      <p:sp>
        <p:nvSpPr>
          <p:cNvPr id="304" name="Google Shape;304;g7d87c0db8e_1_0"/>
          <p:cNvSpPr/>
          <p:nvPr/>
        </p:nvSpPr>
        <p:spPr>
          <a:xfrm>
            <a:off x="9268416" y="2521995"/>
            <a:ext cx="2349600" cy="1723500"/>
          </a:xfrm>
          <a:prstGeom prst="rect">
            <a:avLst/>
          </a:prstGeom>
          <a:noFill/>
          <a:ln>
            <a:noFill/>
          </a:ln>
        </p:spPr>
        <p:txBody>
          <a:bodyPr spcFirstLastPara="1" wrap="square" lIns="0" tIns="0" rIns="0" bIns="0" anchor="t" anchorCtr="0">
            <a:noAutofit/>
          </a:bodyPr>
          <a:lstStyle/>
          <a:p>
            <a:pPr marL="457200" marR="0" lvl="0" indent="-330200" rtl="0">
              <a:spcBef>
                <a:spcPts val="0"/>
              </a:spcBef>
              <a:spcAft>
                <a:spcPts val="0"/>
              </a:spcAft>
              <a:buSzPts val="1600"/>
              <a:buFont typeface="Calibri"/>
              <a:buChar char="➔"/>
            </a:pPr>
            <a:r>
              <a:rPr lang="en-IN" sz="1600" dirty="0">
                <a:latin typeface="Calibri"/>
                <a:ea typeface="Calibri"/>
                <a:cs typeface="Calibri"/>
                <a:sym typeface="Calibri"/>
              </a:rPr>
              <a:t>The </a:t>
            </a:r>
            <a:r>
              <a:rPr lang="en-IN" sz="1600" dirty="0" smtClean="0">
                <a:latin typeface="Calibri"/>
                <a:ea typeface="Calibri"/>
                <a:cs typeface="Calibri"/>
                <a:sym typeface="Calibri"/>
              </a:rPr>
              <a:t> logo  of  </a:t>
            </a:r>
            <a:r>
              <a:rPr lang="en-IN" sz="1600" dirty="0">
                <a:latin typeface="Calibri"/>
                <a:ea typeface="Calibri"/>
                <a:cs typeface="Calibri"/>
                <a:sym typeface="Calibri"/>
              </a:rPr>
              <a:t>sponsor </a:t>
            </a:r>
            <a:r>
              <a:rPr lang="en-IN" sz="1600" dirty="0" smtClean="0">
                <a:latin typeface="Calibri"/>
                <a:ea typeface="Calibri"/>
                <a:cs typeface="Calibri"/>
                <a:sym typeface="Calibri"/>
              </a:rPr>
              <a:t>will  be  </a:t>
            </a:r>
            <a:r>
              <a:rPr lang="en-IN" sz="1600" dirty="0">
                <a:latin typeface="Calibri"/>
                <a:ea typeface="Calibri"/>
                <a:cs typeface="Calibri"/>
                <a:sym typeface="Calibri"/>
              </a:rPr>
              <a:t>on </a:t>
            </a:r>
            <a:r>
              <a:rPr lang="en-IN" sz="1600" dirty="0" smtClean="0">
                <a:latin typeface="Calibri"/>
                <a:ea typeface="Calibri"/>
                <a:cs typeface="Calibri"/>
                <a:sym typeface="Calibri"/>
              </a:rPr>
              <a:t> the  </a:t>
            </a:r>
            <a:r>
              <a:rPr lang="en-IN" sz="1600" dirty="0">
                <a:latin typeface="Calibri"/>
                <a:ea typeface="Calibri"/>
                <a:cs typeface="Calibri"/>
                <a:sym typeface="Calibri"/>
              </a:rPr>
              <a:t>t-shirt of </a:t>
            </a:r>
            <a:r>
              <a:rPr lang="en-IN" sz="1600" dirty="0" smtClean="0">
                <a:latin typeface="Calibri"/>
                <a:ea typeface="Calibri"/>
                <a:cs typeface="Calibri"/>
                <a:sym typeface="Calibri"/>
              </a:rPr>
              <a:t> all  team  members</a:t>
            </a:r>
            <a:r>
              <a:rPr lang="en-IN" sz="1600" dirty="0">
                <a:latin typeface="Calibri"/>
                <a:ea typeface="Calibri"/>
                <a:cs typeface="Calibri"/>
                <a:sym typeface="Calibri"/>
              </a:rPr>
              <a:t>.</a:t>
            </a:r>
            <a:endParaRPr sz="1600" dirty="0">
              <a:latin typeface="Calibri"/>
              <a:ea typeface="Calibri"/>
              <a:cs typeface="Calibri"/>
              <a:sym typeface="Calibri"/>
            </a:endParaRPr>
          </a:p>
          <a:p>
            <a:pPr marL="0" marR="0" lvl="0" indent="0" algn="just" rtl="0">
              <a:spcBef>
                <a:spcPts val="0"/>
              </a:spcBef>
              <a:spcAft>
                <a:spcPts val="0"/>
              </a:spcAft>
              <a:buNone/>
            </a:pPr>
            <a:endParaRPr sz="1600" dirty="0">
              <a:latin typeface="Calibri"/>
              <a:ea typeface="Calibri"/>
              <a:cs typeface="Calibri"/>
              <a:sym typeface="Calibri"/>
            </a:endParaRPr>
          </a:p>
          <a:p>
            <a:pPr marL="457200" marR="0" lvl="0" indent="-330200" rtl="0">
              <a:spcBef>
                <a:spcPts val="0"/>
              </a:spcBef>
              <a:spcAft>
                <a:spcPts val="0"/>
              </a:spcAft>
              <a:buSzPts val="1600"/>
              <a:buFont typeface="Calibri"/>
              <a:buChar char="➔"/>
            </a:pPr>
            <a:r>
              <a:rPr lang="en-IN" sz="1600" dirty="0">
                <a:latin typeface="Calibri"/>
                <a:ea typeface="Calibri"/>
                <a:cs typeface="Calibri"/>
                <a:sym typeface="Calibri"/>
              </a:rPr>
              <a:t>Presented </a:t>
            </a:r>
            <a:r>
              <a:rPr lang="en-IN" sz="1600" dirty="0" smtClean="0">
                <a:latin typeface="Calibri"/>
                <a:ea typeface="Calibri"/>
                <a:cs typeface="Calibri"/>
                <a:sym typeface="Calibri"/>
              </a:rPr>
              <a:t> during Participations  </a:t>
            </a:r>
            <a:r>
              <a:rPr lang="en-IN" sz="1600" dirty="0">
                <a:latin typeface="Calibri"/>
                <a:ea typeface="Calibri"/>
                <a:cs typeface="Calibri"/>
                <a:sym typeface="Calibri"/>
              </a:rPr>
              <a:t>and Code-O-Soccer.</a:t>
            </a:r>
            <a:endParaRPr sz="1600" dirty="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cxnSp>
        <p:nvCxnSpPr>
          <p:cNvPr id="272" name="Google Shape;272;p10"/>
          <p:cNvCxnSpPr/>
          <p:nvPr/>
        </p:nvCxnSpPr>
        <p:spPr>
          <a:xfrm>
            <a:off x="434022" y="1207450"/>
            <a:ext cx="11228095" cy="0"/>
          </a:xfrm>
          <a:prstGeom prst="straightConnector1">
            <a:avLst/>
          </a:prstGeom>
          <a:noFill/>
          <a:ln w="57150" cap="flat" cmpd="sng">
            <a:solidFill>
              <a:srgbClr val="3D85C6"/>
            </a:solidFill>
            <a:prstDash val="solid"/>
            <a:round/>
            <a:headEnd type="none" w="sm" len="sm"/>
            <a:tailEnd type="none" w="sm" len="sm"/>
          </a:ln>
        </p:spPr>
      </p:cxnSp>
      <p:grpSp>
        <p:nvGrpSpPr>
          <p:cNvPr id="273" name="Google Shape;273;p10"/>
          <p:cNvGrpSpPr/>
          <p:nvPr/>
        </p:nvGrpSpPr>
        <p:grpSpPr>
          <a:xfrm>
            <a:off x="9558462" y="87684"/>
            <a:ext cx="2103655" cy="1011381"/>
            <a:chOff x="9793840" y="196069"/>
            <a:chExt cx="1489438" cy="716082"/>
          </a:xfrm>
        </p:grpSpPr>
        <p:pic>
          <p:nvPicPr>
            <p:cNvPr id="274" name="Google Shape;274;p10"/>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275" name="Google Shape;275;p10"/>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276" name="Google Shape;276;p10"/>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277" name="Google Shape;277;p10"/>
          <p:cNvSpPr txBox="1"/>
          <p:nvPr/>
        </p:nvSpPr>
        <p:spPr>
          <a:xfrm>
            <a:off x="323306" y="232159"/>
            <a:ext cx="2336329"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cxnSp>
        <p:nvCxnSpPr>
          <p:cNvPr id="278" name="Google Shape;278;p10"/>
          <p:cNvCxnSpPr/>
          <p:nvPr/>
        </p:nvCxnSpPr>
        <p:spPr>
          <a:xfrm>
            <a:off x="2592400" y="349624"/>
            <a:ext cx="0" cy="662337"/>
          </a:xfrm>
          <a:prstGeom prst="straightConnector1">
            <a:avLst/>
          </a:prstGeom>
          <a:noFill/>
          <a:ln w="9525" cap="flat" cmpd="sng">
            <a:solidFill>
              <a:schemeClr val="dk2"/>
            </a:solidFill>
            <a:prstDash val="solid"/>
            <a:round/>
            <a:headEnd type="none" w="sm" len="sm"/>
            <a:tailEnd type="none" w="sm" len="sm"/>
          </a:ln>
        </p:spPr>
      </p:cxnSp>
      <p:sp>
        <p:nvSpPr>
          <p:cNvPr id="279" name="Google Shape;279;p10"/>
          <p:cNvSpPr txBox="1"/>
          <p:nvPr/>
        </p:nvSpPr>
        <p:spPr>
          <a:xfrm>
            <a:off x="2659635" y="143380"/>
            <a:ext cx="5502730"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a:solidFill>
                  <a:srgbClr val="0C0C0C"/>
                </a:solidFill>
                <a:latin typeface="Calibri"/>
                <a:ea typeface="Calibri"/>
                <a:cs typeface="Calibri"/>
                <a:sym typeface="Calibri"/>
              </a:rPr>
              <a:t>Sponsoring</a:t>
            </a:r>
            <a:endParaRPr sz="5400">
              <a:solidFill>
                <a:srgbClr val="0C0C0C"/>
              </a:solidFill>
              <a:latin typeface="Calibri"/>
              <a:ea typeface="Calibri"/>
              <a:cs typeface="Calibri"/>
              <a:sym typeface="Calibri"/>
            </a:endParaRPr>
          </a:p>
        </p:txBody>
      </p:sp>
      <p:graphicFrame>
        <p:nvGraphicFramePr>
          <p:cNvPr id="280" name="Google Shape;280;p10"/>
          <p:cNvGraphicFramePr/>
          <p:nvPr>
            <p:extLst>
              <p:ext uri="{D42A27DB-BD31-4B8C-83A1-F6EECF244321}">
                <p14:modId xmlns:p14="http://schemas.microsoft.com/office/powerpoint/2010/main" val="3227671745"/>
              </p:ext>
            </p:extLst>
          </p:nvPr>
        </p:nvGraphicFramePr>
        <p:xfrm>
          <a:off x="514350" y="1895576"/>
          <a:ext cx="11147800" cy="4574000"/>
        </p:xfrm>
        <a:graphic>
          <a:graphicData uri="http://schemas.openxmlformats.org/drawingml/2006/table">
            <a:tbl>
              <a:tblPr firstRow="1" bandRow="1">
                <a:noFill/>
                <a:tableStyleId>{2321A645-7983-4975-BAB5-E46DE9D2E1CD}</a:tableStyleId>
              </a:tblPr>
              <a:tblGrid>
                <a:gridCol w="2786950"/>
                <a:gridCol w="2786950"/>
                <a:gridCol w="2786950"/>
                <a:gridCol w="2786950"/>
              </a:tblGrid>
              <a:tr h="914800">
                <a:tc>
                  <a:txBody>
                    <a:bodyPr/>
                    <a:lstStyle/>
                    <a:p>
                      <a:pPr marL="0" marR="0" lvl="0" indent="0" algn="ctr" rtl="0">
                        <a:spcBef>
                          <a:spcPts val="0"/>
                        </a:spcBef>
                        <a:spcAft>
                          <a:spcPts val="0"/>
                        </a:spcAft>
                        <a:buNone/>
                      </a:pPr>
                      <a:endParaRPr sz="1800" u="none" strike="noStrike" cap="none" dirty="0">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IN" sz="1800" dirty="0">
                          <a:latin typeface="Calibri"/>
                          <a:ea typeface="Calibri"/>
                          <a:cs typeface="Calibri"/>
                          <a:sym typeface="Calibri"/>
                        </a:rPr>
                        <a:t>Title Sponsor</a:t>
                      </a:r>
                      <a:endParaRPr sz="1800" dirty="0">
                        <a:latin typeface="Calibri"/>
                        <a:ea typeface="Calibri"/>
                        <a:cs typeface="Calibri"/>
                        <a:sym typeface="Calibri"/>
                      </a:endParaRPr>
                    </a:p>
                    <a:p>
                      <a:pPr marL="0" marR="0" lvl="0" indent="0" algn="ctr" rtl="0">
                        <a:spcBef>
                          <a:spcPts val="0"/>
                        </a:spcBef>
                        <a:spcAft>
                          <a:spcPts val="0"/>
                        </a:spcAft>
                        <a:buNone/>
                      </a:pPr>
                      <a:r>
                        <a:rPr lang="en-IN" sz="1800" dirty="0">
                          <a:latin typeface="Calibri"/>
                          <a:ea typeface="Calibri"/>
                          <a:cs typeface="Calibri"/>
                          <a:sym typeface="Calibri"/>
                        </a:rPr>
                        <a:t>( &gt;= INR </a:t>
                      </a:r>
                      <a:r>
                        <a:rPr lang="en-IN" sz="1800" dirty="0" smtClean="0">
                          <a:latin typeface="Calibri"/>
                          <a:ea typeface="Calibri"/>
                          <a:cs typeface="Calibri"/>
                          <a:sym typeface="Calibri"/>
                        </a:rPr>
                        <a:t>3 Lac)</a:t>
                      </a:r>
                      <a:endParaRPr sz="1800"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rgbClr val="3D85C6"/>
                    </a:solidFill>
                  </a:tcPr>
                </a:tc>
                <a:tc>
                  <a:txBody>
                    <a:bodyPr/>
                    <a:lstStyle/>
                    <a:p>
                      <a:pPr marL="0" marR="0" lvl="0" indent="0" algn="ctr" rtl="0">
                        <a:spcBef>
                          <a:spcPts val="0"/>
                        </a:spcBef>
                        <a:spcAft>
                          <a:spcPts val="0"/>
                        </a:spcAft>
                        <a:buNone/>
                      </a:pPr>
                      <a:r>
                        <a:rPr lang="en-IN" sz="1800" dirty="0">
                          <a:latin typeface="Calibri"/>
                          <a:ea typeface="Calibri"/>
                          <a:cs typeface="Calibri"/>
                          <a:sym typeface="Calibri"/>
                        </a:rPr>
                        <a:t>Major Sponsor</a:t>
                      </a:r>
                      <a:endParaRPr sz="1800" dirty="0">
                        <a:latin typeface="Calibri"/>
                        <a:ea typeface="Calibri"/>
                        <a:cs typeface="Calibri"/>
                        <a:sym typeface="Calibri"/>
                      </a:endParaRPr>
                    </a:p>
                    <a:p>
                      <a:pPr marL="0" marR="0" lvl="0" indent="0" algn="ctr" rtl="0">
                        <a:spcBef>
                          <a:spcPts val="0"/>
                        </a:spcBef>
                        <a:spcAft>
                          <a:spcPts val="0"/>
                        </a:spcAft>
                        <a:buNone/>
                      </a:pPr>
                      <a:r>
                        <a:rPr lang="en-IN" sz="1800" dirty="0">
                          <a:latin typeface="Calibri"/>
                          <a:ea typeface="Calibri"/>
                          <a:cs typeface="Calibri"/>
                          <a:sym typeface="Calibri"/>
                        </a:rPr>
                        <a:t>( &gt;= INR </a:t>
                      </a:r>
                      <a:r>
                        <a:rPr lang="en-IN" sz="1800" dirty="0" smtClean="0">
                          <a:latin typeface="Calibri"/>
                          <a:ea typeface="Calibri"/>
                          <a:cs typeface="Calibri"/>
                          <a:sym typeface="Calibri"/>
                        </a:rPr>
                        <a:t>2 </a:t>
                      </a:r>
                      <a:r>
                        <a:rPr lang="en-IN" sz="1800" dirty="0">
                          <a:latin typeface="Calibri"/>
                          <a:ea typeface="Calibri"/>
                          <a:cs typeface="Calibri"/>
                          <a:sym typeface="Calibri"/>
                        </a:rPr>
                        <a:t>Lac)</a:t>
                      </a:r>
                      <a:endParaRPr sz="1800"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rgbClr val="3D85C6"/>
                    </a:solidFill>
                  </a:tcPr>
                </a:tc>
                <a:tc>
                  <a:txBody>
                    <a:bodyPr/>
                    <a:lstStyle/>
                    <a:p>
                      <a:pPr marL="0" marR="0" lvl="0" indent="0" algn="ctr" rtl="0">
                        <a:spcBef>
                          <a:spcPts val="0"/>
                        </a:spcBef>
                        <a:spcAft>
                          <a:spcPts val="0"/>
                        </a:spcAft>
                        <a:buNone/>
                      </a:pPr>
                      <a:r>
                        <a:rPr lang="en-IN" sz="1800" dirty="0">
                          <a:latin typeface="Calibri"/>
                          <a:ea typeface="Calibri"/>
                          <a:cs typeface="Calibri"/>
                          <a:sym typeface="Calibri"/>
                        </a:rPr>
                        <a:t>Associate Sponsor</a:t>
                      </a:r>
                      <a:endParaRPr sz="1800" dirty="0">
                        <a:latin typeface="Calibri"/>
                        <a:ea typeface="Calibri"/>
                        <a:cs typeface="Calibri"/>
                        <a:sym typeface="Calibri"/>
                      </a:endParaRPr>
                    </a:p>
                    <a:p>
                      <a:pPr marL="0" marR="0" lvl="0" indent="0" algn="ctr" rtl="0">
                        <a:spcBef>
                          <a:spcPts val="0"/>
                        </a:spcBef>
                        <a:spcAft>
                          <a:spcPts val="0"/>
                        </a:spcAft>
                        <a:buNone/>
                      </a:pPr>
                      <a:r>
                        <a:rPr lang="en-IN" sz="1800" dirty="0">
                          <a:latin typeface="Calibri"/>
                          <a:ea typeface="Calibri"/>
                          <a:cs typeface="Calibri"/>
                          <a:sym typeface="Calibri"/>
                        </a:rPr>
                        <a:t>( &gt;= </a:t>
                      </a:r>
                      <a:r>
                        <a:rPr lang="en-IN" sz="1800" dirty="0" smtClean="0">
                          <a:latin typeface="Calibri"/>
                          <a:ea typeface="Calibri"/>
                          <a:cs typeface="Calibri"/>
                          <a:sym typeface="Calibri"/>
                        </a:rPr>
                        <a:t>1 Lac)</a:t>
                      </a:r>
                      <a:endParaRPr sz="1800"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rgbClr val="3D85C6"/>
                    </a:solidFill>
                  </a:tcPr>
                </a:tc>
              </a:tr>
              <a:tr h="914800">
                <a:tc>
                  <a:txBody>
                    <a:bodyPr/>
                    <a:lstStyle/>
                    <a:p>
                      <a:pPr marL="0" marR="0" lvl="0" indent="0" algn="ctr" rtl="0">
                        <a:spcBef>
                          <a:spcPts val="0"/>
                        </a:spcBef>
                        <a:spcAft>
                          <a:spcPts val="0"/>
                        </a:spcAft>
                        <a:buNone/>
                      </a:pPr>
                      <a:r>
                        <a:rPr lang="en-IN" sz="1800">
                          <a:solidFill>
                            <a:srgbClr val="FFFFFF"/>
                          </a:solidFill>
                          <a:latin typeface="Calibri"/>
                          <a:ea typeface="Calibri"/>
                          <a:cs typeface="Calibri"/>
                          <a:sym typeface="Calibri"/>
                        </a:rPr>
                        <a:t>Team Jersey</a:t>
                      </a:r>
                      <a:endParaRPr sz="1800">
                        <a:solidFill>
                          <a:srgbClr val="FFFFF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3D85C6"/>
                    </a:solidFill>
                  </a:tcPr>
                </a:tc>
                <a:tc>
                  <a:txBody>
                    <a:bodyPr/>
                    <a:lstStyle/>
                    <a:p>
                      <a:pPr marL="0" marR="0" lvl="0" indent="0" algn="ctr" rtl="0">
                        <a:spcBef>
                          <a:spcPts val="0"/>
                        </a:spcBef>
                        <a:spcAft>
                          <a:spcPts val="0"/>
                        </a:spcAft>
                        <a:buNone/>
                      </a:pPr>
                      <a:r>
                        <a:rPr lang="en-IN" sz="2800" dirty="0" smtClean="0">
                          <a:latin typeface="Calibri"/>
                          <a:ea typeface="Calibri"/>
                          <a:cs typeface="Calibri"/>
                          <a:sym typeface="Calibri"/>
                        </a:rPr>
                        <a:t>✔</a:t>
                      </a:r>
                      <a:endParaRPr sz="2800" u="none" strike="noStrike" cap="none"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Clr>
                          <a:schemeClr val="dk1"/>
                        </a:buClr>
                        <a:buFont typeface="Arial"/>
                        <a:buNone/>
                      </a:pPr>
                      <a:r>
                        <a:rPr lang="en-IN" sz="2800" dirty="0" smtClean="0">
                          <a:solidFill>
                            <a:schemeClr val="dk1"/>
                          </a:solidFill>
                          <a:latin typeface="Calibri"/>
                          <a:ea typeface="Calibri"/>
                          <a:cs typeface="Calibri"/>
                          <a:sym typeface="Calibri"/>
                        </a:rPr>
                        <a:t>✔</a:t>
                      </a:r>
                      <a:endParaRPr sz="1800" u="none" strike="noStrike" cap="none"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Clr>
                          <a:schemeClr val="dk1"/>
                        </a:buClr>
                        <a:buFont typeface="Arial"/>
                        <a:buNone/>
                      </a:pPr>
                      <a:r>
                        <a:rPr lang="en-IN" sz="2800" dirty="0" smtClean="0">
                          <a:solidFill>
                            <a:schemeClr val="dk1"/>
                          </a:solidFill>
                          <a:latin typeface="Calibri"/>
                          <a:ea typeface="Calibri"/>
                          <a:cs typeface="Calibri"/>
                          <a:sym typeface="Calibri"/>
                        </a:rPr>
                        <a:t>✔</a:t>
                      </a:r>
                      <a:endParaRPr sz="1800" u="none" strike="noStrike" cap="none"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2F2"/>
                    </a:solidFill>
                  </a:tcPr>
                </a:tc>
              </a:tr>
              <a:tr h="914800">
                <a:tc>
                  <a:txBody>
                    <a:bodyPr/>
                    <a:lstStyle/>
                    <a:p>
                      <a:pPr marL="0" marR="0" lvl="0" indent="0" algn="ctr" rtl="0">
                        <a:spcBef>
                          <a:spcPts val="0"/>
                        </a:spcBef>
                        <a:spcAft>
                          <a:spcPts val="0"/>
                        </a:spcAft>
                        <a:buNone/>
                      </a:pPr>
                      <a:r>
                        <a:rPr lang="en-IN" sz="1800">
                          <a:solidFill>
                            <a:srgbClr val="FFFFFF"/>
                          </a:solidFill>
                          <a:latin typeface="Calibri"/>
                          <a:ea typeface="Calibri"/>
                          <a:cs typeface="Calibri"/>
                          <a:sym typeface="Calibri"/>
                        </a:rPr>
                        <a:t>Website + Social Media</a:t>
                      </a:r>
                      <a:endParaRPr sz="1800">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Clr>
                          <a:schemeClr val="dk1"/>
                        </a:buClr>
                        <a:buFont typeface="Arial"/>
                        <a:buNone/>
                      </a:pPr>
                      <a:r>
                        <a:rPr lang="en-IN" sz="2800" dirty="0" smtClean="0">
                          <a:solidFill>
                            <a:schemeClr val="dk1"/>
                          </a:solidFill>
                          <a:latin typeface="Calibri"/>
                          <a:ea typeface="Calibri"/>
                          <a:cs typeface="Calibri"/>
                          <a:sym typeface="Calibri"/>
                        </a:rPr>
                        <a:t>✔</a:t>
                      </a:r>
                      <a:endParaRPr sz="1800" u="none" strike="noStrike" cap="none"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Clr>
                          <a:schemeClr val="dk1"/>
                        </a:buClr>
                        <a:buFont typeface="Arial"/>
                        <a:buNone/>
                      </a:pPr>
                      <a:r>
                        <a:rPr lang="en-IN" sz="2800" dirty="0" smtClean="0">
                          <a:solidFill>
                            <a:schemeClr val="dk1"/>
                          </a:solidFill>
                          <a:latin typeface="Calibri"/>
                          <a:ea typeface="Calibri"/>
                          <a:cs typeface="Calibri"/>
                          <a:sym typeface="Calibri"/>
                        </a:rPr>
                        <a:t>✔</a:t>
                      </a:r>
                      <a:endParaRPr sz="1800" u="none" strike="noStrike" cap="none"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Clr>
                          <a:schemeClr val="dk1"/>
                        </a:buClr>
                        <a:buFont typeface="Arial"/>
                        <a:buNone/>
                      </a:pPr>
                      <a:r>
                        <a:rPr lang="en-IN" sz="2800" dirty="0" smtClean="0">
                          <a:solidFill>
                            <a:schemeClr val="dk1"/>
                          </a:solidFill>
                          <a:latin typeface="Calibri"/>
                          <a:ea typeface="Calibri"/>
                          <a:cs typeface="Calibri"/>
                          <a:sym typeface="Calibri"/>
                        </a:rPr>
                        <a:t>✔</a:t>
                      </a:r>
                      <a:endParaRPr sz="1800" u="none" strike="noStrike" cap="none"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D8D8"/>
                    </a:solidFill>
                  </a:tcPr>
                </a:tc>
              </a:tr>
              <a:tr h="914800">
                <a:tc>
                  <a:txBody>
                    <a:bodyPr/>
                    <a:lstStyle/>
                    <a:p>
                      <a:pPr marL="0" marR="0" lvl="0" indent="0" algn="ctr" rtl="0">
                        <a:spcBef>
                          <a:spcPts val="0"/>
                        </a:spcBef>
                        <a:spcAft>
                          <a:spcPts val="0"/>
                        </a:spcAft>
                        <a:buNone/>
                      </a:pPr>
                      <a:r>
                        <a:rPr lang="en-IN" sz="1800">
                          <a:solidFill>
                            <a:srgbClr val="FFFFFF"/>
                          </a:solidFill>
                          <a:latin typeface="Calibri"/>
                          <a:ea typeface="Calibri"/>
                          <a:cs typeface="Calibri"/>
                          <a:sym typeface="Calibri"/>
                        </a:rPr>
                        <a:t>Banners</a:t>
                      </a:r>
                      <a:endParaRPr sz="1800">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IN" sz="2800" dirty="0" smtClean="0">
                          <a:solidFill>
                            <a:schemeClr val="dk1"/>
                          </a:solidFill>
                          <a:latin typeface="Calibri"/>
                          <a:ea typeface="Calibri"/>
                          <a:cs typeface="Calibri"/>
                          <a:sym typeface="Calibri"/>
                        </a:rPr>
                        <a:t>✔</a:t>
                      </a:r>
                      <a:endParaRPr sz="1800" u="none" strike="noStrike" cap="none"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IN" sz="2800" dirty="0" smtClean="0">
                          <a:solidFill>
                            <a:schemeClr val="dk1"/>
                          </a:solidFill>
                          <a:latin typeface="Calibri"/>
                          <a:ea typeface="Calibri"/>
                          <a:cs typeface="Calibri"/>
                          <a:sym typeface="Calibri"/>
                        </a:rPr>
                        <a:t>✔</a:t>
                      </a:r>
                      <a:endParaRPr sz="1800" u="none" strike="noStrike" cap="none"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endParaRPr sz="1800" u="none" strike="noStrike" cap="none">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2F2F2"/>
                    </a:solidFill>
                  </a:tcPr>
                </a:tc>
              </a:tr>
              <a:tr h="914800">
                <a:tc>
                  <a:txBody>
                    <a:bodyPr/>
                    <a:lstStyle/>
                    <a:p>
                      <a:pPr marL="0" marR="0" lvl="0" indent="0" algn="ctr" rtl="0">
                        <a:spcBef>
                          <a:spcPts val="0"/>
                        </a:spcBef>
                        <a:spcAft>
                          <a:spcPts val="0"/>
                        </a:spcAft>
                        <a:buNone/>
                      </a:pPr>
                      <a:r>
                        <a:rPr lang="en-IN" sz="1800">
                          <a:solidFill>
                            <a:srgbClr val="FFFFFF"/>
                          </a:solidFill>
                          <a:latin typeface="Calibri"/>
                          <a:ea typeface="Calibri"/>
                          <a:cs typeface="Calibri"/>
                          <a:sym typeface="Calibri"/>
                        </a:rPr>
                        <a:t>Robots</a:t>
                      </a:r>
                      <a:endParaRPr sz="1800">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Clr>
                          <a:schemeClr val="dk1"/>
                        </a:buClr>
                        <a:buFont typeface="Arial"/>
                        <a:buNone/>
                      </a:pPr>
                      <a:r>
                        <a:rPr lang="en-IN" sz="2800" dirty="0" smtClean="0">
                          <a:solidFill>
                            <a:schemeClr val="dk1"/>
                          </a:solidFill>
                          <a:latin typeface="Calibri"/>
                          <a:ea typeface="Calibri"/>
                          <a:cs typeface="Calibri"/>
                          <a:sym typeface="Calibri"/>
                        </a:rPr>
                        <a:t>✔</a:t>
                      </a:r>
                      <a:endParaRPr sz="1800" u="none" strike="noStrike" cap="none" dirty="0">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Clr>
                          <a:schemeClr val="dk1"/>
                        </a:buClr>
                        <a:buFont typeface="Arial"/>
                        <a:buNone/>
                      </a:pPr>
                      <a:endParaRPr sz="1800" u="none" strike="noStrike" cap="none">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endParaRPr sz="1800" u="none" strike="noStrike" cap="none">
                        <a:latin typeface="Calibri"/>
                        <a:ea typeface="Calibri"/>
                        <a:cs typeface="Calibri"/>
                        <a:sym typeface="Calibri"/>
                      </a:endParaRPr>
                    </a:p>
                  </a:txBody>
                  <a:tcPr marL="91450" marR="91450" marT="457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D8D8"/>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cxnSp>
        <p:nvCxnSpPr>
          <p:cNvPr id="309" name="Google Shape;309;g7d87c0db8e_1_106"/>
          <p:cNvCxnSpPr/>
          <p:nvPr/>
        </p:nvCxnSpPr>
        <p:spPr>
          <a:xfrm>
            <a:off x="434022" y="1207450"/>
            <a:ext cx="11228100" cy="0"/>
          </a:xfrm>
          <a:prstGeom prst="straightConnector1">
            <a:avLst/>
          </a:prstGeom>
          <a:noFill/>
          <a:ln w="57150" cap="flat" cmpd="sng">
            <a:solidFill>
              <a:srgbClr val="3D85C6"/>
            </a:solidFill>
            <a:prstDash val="solid"/>
            <a:round/>
            <a:headEnd type="none" w="sm" len="sm"/>
            <a:tailEnd type="none" w="sm" len="sm"/>
          </a:ln>
        </p:spPr>
      </p:cxnSp>
      <p:grpSp>
        <p:nvGrpSpPr>
          <p:cNvPr id="310" name="Google Shape;310;g7d87c0db8e_1_106"/>
          <p:cNvGrpSpPr/>
          <p:nvPr/>
        </p:nvGrpSpPr>
        <p:grpSpPr>
          <a:xfrm>
            <a:off x="9558641" y="87688"/>
            <a:ext cx="2103682" cy="1011394"/>
            <a:chOff x="9793840" y="196069"/>
            <a:chExt cx="1489438" cy="716082"/>
          </a:xfrm>
        </p:grpSpPr>
        <p:pic>
          <p:nvPicPr>
            <p:cNvPr id="311" name="Google Shape;311;g7d87c0db8e_1_106"/>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312" name="Google Shape;312;g7d87c0db8e_1_106"/>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313" name="Google Shape;313;g7d87c0db8e_1_106"/>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314" name="Google Shape;314;g7d87c0db8e_1_106"/>
          <p:cNvSpPr txBox="1"/>
          <p:nvPr/>
        </p:nvSpPr>
        <p:spPr>
          <a:xfrm>
            <a:off x="323306" y="232159"/>
            <a:ext cx="2336400" cy="778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cxnSp>
        <p:nvCxnSpPr>
          <p:cNvPr id="315" name="Google Shape;315;g7d87c0db8e_1_106"/>
          <p:cNvCxnSpPr/>
          <p:nvPr/>
        </p:nvCxnSpPr>
        <p:spPr>
          <a:xfrm>
            <a:off x="2592400" y="349624"/>
            <a:ext cx="0" cy="662400"/>
          </a:xfrm>
          <a:prstGeom prst="straightConnector1">
            <a:avLst/>
          </a:prstGeom>
          <a:noFill/>
          <a:ln w="9525" cap="flat" cmpd="sng">
            <a:solidFill>
              <a:schemeClr val="dk2"/>
            </a:solidFill>
            <a:prstDash val="solid"/>
            <a:round/>
            <a:headEnd type="none" w="sm" len="sm"/>
            <a:tailEnd type="none" w="sm" len="sm"/>
          </a:ln>
        </p:spPr>
      </p:cxnSp>
      <p:sp>
        <p:nvSpPr>
          <p:cNvPr id="316" name="Google Shape;316;g7d87c0db8e_1_106"/>
          <p:cNvSpPr txBox="1"/>
          <p:nvPr/>
        </p:nvSpPr>
        <p:spPr>
          <a:xfrm>
            <a:off x="2659635" y="143380"/>
            <a:ext cx="5502600" cy="778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a:solidFill>
                  <a:srgbClr val="0C0C0C"/>
                </a:solidFill>
                <a:latin typeface="Calibri"/>
                <a:ea typeface="Calibri"/>
                <a:cs typeface="Calibri"/>
                <a:sym typeface="Calibri"/>
              </a:rPr>
              <a:t>Making Difference</a:t>
            </a:r>
            <a:endParaRPr sz="5400">
              <a:solidFill>
                <a:srgbClr val="0C0C0C"/>
              </a:solidFill>
              <a:latin typeface="Calibri"/>
              <a:ea typeface="Calibri"/>
              <a:cs typeface="Calibri"/>
              <a:sym typeface="Calibri"/>
            </a:endParaRPr>
          </a:p>
        </p:txBody>
      </p:sp>
      <p:sp>
        <p:nvSpPr>
          <p:cNvPr id="317" name="Google Shape;317;g7d87c0db8e_1_106"/>
          <p:cNvSpPr/>
          <p:nvPr/>
        </p:nvSpPr>
        <p:spPr>
          <a:xfrm>
            <a:off x="5977217" y="3244334"/>
            <a:ext cx="237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 </a:t>
            </a:r>
            <a:endParaRPr/>
          </a:p>
        </p:txBody>
      </p:sp>
      <p:pic>
        <p:nvPicPr>
          <p:cNvPr id="318" name="Google Shape;318;g7d87c0db8e_1_106"/>
          <p:cNvPicPr preferRelativeResize="0"/>
          <p:nvPr/>
        </p:nvPicPr>
        <p:blipFill rotWithShape="1">
          <a:blip r:embed="rId5">
            <a:alphaModFix/>
          </a:blip>
          <a:srcRect l="25883" t="20975" r="31227" b="18455"/>
          <a:stretch/>
        </p:blipFill>
        <p:spPr>
          <a:xfrm>
            <a:off x="434025" y="1492725"/>
            <a:ext cx="4701702" cy="4979973"/>
          </a:xfrm>
          <a:prstGeom prst="rect">
            <a:avLst/>
          </a:prstGeom>
          <a:noFill/>
          <a:ln>
            <a:noFill/>
          </a:ln>
          <a:effectLst>
            <a:outerShdw blurRad="657225" dist="685800" dir="21540000" algn="bl" rotWithShape="0">
              <a:srgbClr val="D9D9D9"/>
            </a:outerShdw>
          </a:effectLst>
        </p:spPr>
      </p:pic>
      <p:sp>
        <p:nvSpPr>
          <p:cNvPr id="319" name="Google Shape;319;g7d87c0db8e_1_106"/>
          <p:cNvSpPr txBox="1"/>
          <p:nvPr/>
        </p:nvSpPr>
        <p:spPr>
          <a:xfrm>
            <a:off x="6059100" y="1492725"/>
            <a:ext cx="5395200" cy="498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IN" sz="1800">
                <a:latin typeface="Calibri"/>
                <a:ea typeface="Calibri"/>
                <a:cs typeface="Calibri"/>
                <a:sym typeface="Calibri"/>
              </a:rPr>
              <a:t>By sponsoring KRSSG, you can enable students to explore more in domain of Robotics and Artificial Intelligence. </a:t>
            </a:r>
            <a:endParaRPr sz="1800">
              <a:latin typeface="Calibri"/>
              <a:ea typeface="Calibri"/>
              <a:cs typeface="Calibri"/>
              <a:sym typeface="Calibri"/>
            </a:endParaRPr>
          </a:p>
          <a:p>
            <a:pPr marL="0" lvl="0" indent="0" algn="just" rtl="0">
              <a:spcBef>
                <a:spcPts val="0"/>
              </a:spcBef>
              <a:spcAft>
                <a:spcPts val="0"/>
              </a:spcAft>
              <a:buNone/>
            </a:pPr>
            <a:endParaRPr sz="1800">
              <a:latin typeface="Calibri"/>
              <a:ea typeface="Calibri"/>
              <a:cs typeface="Calibri"/>
              <a:sym typeface="Calibri"/>
            </a:endParaRPr>
          </a:p>
          <a:p>
            <a:pPr marL="0" lvl="0" indent="0" algn="just" rtl="0">
              <a:spcBef>
                <a:spcPts val="0"/>
              </a:spcBef>
              <a:spcAft>
                <a:spcPts val="0"/>
              </a:spcAft>
              <a:buNone/>
            </a:pPr>
            <a:r>
              <a:rPr lang="en-IN" sz="1800">
                <a:latin typeface="Calibri"/>
                <a:ea typeface="Calibri"/>
                <a:cs typeface="Calibri"/>
                <a:sym typeface="Calibri"/>
              </a:rPr>
              <a:t>Funds raised from sponsorships will go directly towards the construction of new robots for Robocup 2020. These funds will also be used to subsidize the cost of travel of students to attend RoboCup and provide an opportunity to learn more about the work done by other teams and return as future leaders of the project.</a:t>
            </a:r>
            <a:endParaRPr sz="1800">
              <a:latin typeface="Calibri"/>
              <a:ea typeface="Calibri"/>
              <a:cs typeface="Calibri"/>
              <a:sym typeface="Calibri"/>
            </a:endParaRPr>
          </a:p>
          <a:p>
            <a:pPr marL="0" lvl="0" indent="0" algn="just" rtl="0">
              <a:spcBef>
                <a:spcPts val="0"/>
              </a:spcBef>
              <a:spcAft>
                <a:spcPts val="0"/>
              </a:spcAft>
              <a:buNone/>
            </a:pPr>
            <a:endParaRPr sz="1800">
              <a:latin typeface="Calibri"/>
              <a:ea typeface="Calibri"/>
              <a:cs typeface="Calibri"/>
              <a:sym typeface="Calibri"/>
            </a:endParaRPr>
          </a:p>
          <a:p>
            <a:pPr marL="0" lvl="0" indent="0" algn="just" rtl="0">
              <a:spcBef>
                <a:spcPts val="0"/>
              </a:spcBef>
              <a:spcAft>
                <a:spcPts val="0"/>
              </a:spcAft>
              <a:buNone/>
            </a:pPr>
            <a:r>
              <a:rPr lang="en-IN" sz="1800">
                <a:latin typeface="Calibri"/>
                <a:ea typeface="Calibri"/>
                <a:cs typeface="Calibri"/>
                <a:sym typeface="Calibri"/>
              </a:rPr>
              <a:t>Furthermore, sponsorship will expose your company’s brand to international audience as we travel for competitions, as well as build your reputation with the local community.</a:t>
            </a: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cxnSp>
        <p:nvCxnSpPr>
          <p:cNvPr id="324" name="Google Shape;324;p13"/>
          <p:cNvCxnSpPr/>
          <p:nvPr/>
        </p:nvCxnSpPr>
        <p:spPr>
          <a:xfrm>
            <a:off x="434022" y="1207450"/>
            <a:ext cx="11228095" cy="0"/>
          </a:xfrm>
          <a:prstGeom prst="straightConnector1">
            <a:avLst/>
          </a:prstGeom>
          <a:noFill/>
          <a:ln w="57150" cap="flat" cmpd="sng">
            <a:solidFill>
              <a:srgbClr val="3D85C6"/>
            </a:solidFill>
            <a:prstDash val="solid"/>
            <a:round/>
            <a:headEnd type="none" w="sm" len="sm"/>
            <a:tailEnd type="none" w="sm" len="sm"/>
          </a:ln>
        </p:spPr>
      </p:cxnSp>
      <p:grpSp>
        <p:nvGrpSpPr>
          <p:cNvPr id="325" name="Google Shape;325;p13"/>
          <p:cNvGrpSpPr/>
          <p:nvPr/>
        </p:nvGrpSpPr>
        <p:grpSpPr>
          <a:xfrm>
            <a:off x="9558462" y="87684"/>
            <a:ext cx="2103655" cy="1011381"/>
            <a:chOff x="9793840" y="196069"/>
            <a:chExt cx="1489438" cy="716082"/>
          </a:xfrm>
        </p:grpSpPr>
        <p:pic>
          <p:nvPicPr>
            <p:cNvPr id="326" name="Google Shape;326;p13"/>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327" name="Google Shape;327;p13"/>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328" name="Google Shape;328;p13"/>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329" name="Google Shape;329;p13"/>
          <p:cNvSpPr txBox="1"/>
          <p:nvPr/>
        </p:nvSpPr>
        <p:spPr>
          <a:xfrm>
            <a:off x="323306" y="232159"/>
            <a:ext cx="2336329"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cxnSp>
        <p:nvCxnSpPr>
          <p:cNvPr id="330" name="Google Shape;330;p13"/>
          <p:cNvCxnSpPr/>
          <p:nvPr/>
        </p:nvCxnSpPr>
        <p:spPr>
          <a:xfrm>
            <a:off x="2592400" y="349624"/>
            <a:ext cx="0" cy="662337"/>
          </a:xfrm>
          <a:prstGeom prst="straightConnector1">
            <a:avLst/>
          </a:prstGeom>
          <a:noFill/>
          <a:ln w="9525" cap="flat" cmpd="sng">
            <a:solidFill>
              <a:schemeClr val="dk2"/>
            </a:solidFill>
            <a:prstDash val="solid"/>
            <a:round/>
            <a:headEnd type="none" w="sm" len="sm"/>
            <a:tailEnd type="none" w="sm" len="sm"/>
          </a:ln>
        </p:spPr>
      </p:cxnSp>
      <p:sp>
        <p:nvSpPr>
          <p:cNvPr id="331" name="Google Shape;331;p13"/>
          <p:cNvSpPr txBox="1"/>
          <p:nvPr/>
        </p:nvSpPr>
        <p:spPr>
          <a:xfrm>
            <a:off x="2659635" y="143380"/>
            <a:ext cx="5502730"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a:solidFill>
                  <a:srgbClr val="0C0C0C"/>
                </a:solidFill>
                <a:latin typeface="Calibri"/>
                <a:ea typeface="Calibri"/>
                <a:cs typeface="Calibri"/>
                <a:sym typeface="Calibri"/>
              </a:rPr>
              <a:t>Contact</a:t>
            </a:r>
            <a:endParaRPr sz="5400">
              <a:solidFill>
                <a:srgbClr val="0C0C0C"/>
              </a:solidFill>
              <a:latin typeface="Calibri"/>
              <a:ea typeface="Calibri"/>
              <a:cs typeface="Calibri"/>
              <a:sym typeface="Calibri"/>
            </a:endParaRPr>
          </a:p>
        </p:txBody>
      </p:sp>
      <p:pic>
        <p:nvPicPr>
          <p:cNvPr id="332" name="Google Shape;332;p13"/>
          <p:cNvPicPr preferRelativeResize="0"/>
          <p:nvPr/>
        </p:nvPicPr>
        <p:blipFill rotWithShape="1">
          <a:blip r:embed="rId5">
            <a:alphaModFix/>
          </a:blip>
          <a:srcRect t="13307" b="16470"/>
          <a:stretch/>
        </p:blipFill>
        <p:spPr>
          <a:xfrm>
            <a:off x="434021" y="1384482"/>
            <a:ext cx="11228095" cy="5222631"/>
          </a:xfrm>
          <a:prstGeom prst="rect">
            <a:avLst/>
          </a:prstGeom>
          <a:noFill/>
          <a:ln>
            <a:noFill/>
          </a:ln>
        </p:spPr>
      </p:pic>
      <p:grpSp>
        <p:nvGrpSpPr>
          <p:cNvPr id="333" name="Google Shape;333;p13"/>
          <p:cNvGrpSpPr/>
          <p:nvPr/>
        </p:nvGrpSpPr>
        <p:grpSpPr>
          <a:xfrm>
            <a:off x="8162365" y="4380931"/>
            <a:ext cx="3897114" cy="2239822"/>
            <a:chOff x="8347099" y="3930557"/>
            <a:chExt cx="3712388" cy="2239822"/>
          </a:xfrm>
        </p:grpSpPr>
        <p:sp>
          <p:nvSpPr>
            <p:cNvPr id="334" name="Google Shape;334;p13"/>
            <p:cNvSpPr/>
            <p:nvPr/>
          </p:nvSpPr>
          <p:spPr>
            <a:xfrm>
              <a:off x="8347099" y="3930557"/>
              <a:ext cx="3315017" cy="2239822"/>
            </a:xfrm>
            <a:prstGeom prst="rect">
              <a:avLst/>
            </a:prstGeom>
            <a:gradFill>
              <a:gsLst>
                <a:gs pos="0">
                  <a:srgbClr val="0C0C0C">
                    <a:alpha val="7843"/>
                  </a:srgbClr>
                </a:gs>
                <a:gs pos="69000">
                  <a:srgbClr val="0C0C0C">
                    <a:alpha val="76862"/>
                  </a:srgbClr>
                </a:gs>
                <a:gs pos="100000">
                  <a:srgbClr val="000000">
                    <a:alpha val="75686"/>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3"/>
            <p:cNvSpPr/>
            <p:nvPr/>
          </p:nvSpPr>
          <p:spPr>
            <a:xfrm>
              <a:off x="9029487" y="4389630"/>
              <a:ext cx="3030000" cy="157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accent1"/>
                  </a:solidFill>
                  <a:latin typeface="Calibri"/>
                  <a:ea typeface="Calibri"/>
                  <a:cs typeface="Calibri"/>
                  <a:sym typeface="Calibri"/>
                </a:rPr>
                <a:t>krssg</a:t>
              </a:r>
              <a:r>
                <a:rPr lang="en-IN" sz="1800">
                  <a:solidFill>
                    <a:schemeClr val="lt1"/>
                  </a:solidFill>
                  <a:latin typeface="Calibri"/>
                  <a:ea typeface="Calibri"/>
                  <a:cs typeface="Calibri"/>
                  <a:sym typeface="Calibri"/>
                </a:rPr>
                <a:t>.in</a:t>
              </a:r>
              <a:endParaRPr/>
            </a:p>
            <a:p>
              <a:pPr marL="0" marR="0" lvl="0" indent="0" algn="l" rtl="0">
                <a:spcBef>
                  <a:spcPts val="1200"/>
                </a:spcBef>
                <a:spcAft>
                  <a:spcPts val="0"/>
                </a:spcAft>
                <a:buNone/>
              </a:pPr>
              <a:r>
                <a:rPr lang="en-IN" sz="1800">
                  <a:solidFill>
                    <a:schemeClr val="accent1"/>
                  </a:solidFill>
                  <a:latin typeface="Calibri"/>
                  <a:ea typeface="Calibri"/>
                  <a:cs typeface="Calibri"/>
                  <a:sym typeface="Calibri"/>
                </a:rPr>
                <a:t>fb.me</a:t>
              </a:r>
              <a:r>
                <a:rPr lang="en-IN" sz="1800">
                  <a:solidFill>
                    <a:schemeClr val="lt1"/>
                  </a:solidFill>
                  <a:latin typeface="Calibri"/>
                  <a:ea typeface="Calibri"/>
                  <a:cs typeface="Calibri"/>
                  <a:sym typeface="Calibri"/>
                </a:rPr>
                <a:t>/krssg</a:t>
              </a:r>
              <a:endParaRPr sz="1800">
                <a:solidFill>
                  <a:schemeClr val="lt1"/>
                </a:solidFill>
                <a:latin typeface="Calibri"/>
                <a:ea typeface="Calibri"/>
                <a:cs typeface="Calibri"/>
                <a:sym typeface="Calibri"/>
              </a:endParaRPr>
            </a:p>
            <a:p>
              <a:pPr marL="0" marR="0" lvl="0" indent="0" algn="l" rtl="0">
                <a:spcBef>
                  <a:spcPts val="1200"/>
                </a:spcBef>
                <a:spcAft>
                  <a:spcPts val="0"/>
                </a:spcAft>
                <a:buNone/>
              </a:pPr>
              <a:r>
                <a:rPr lang="en-IN" sz="1800">
                  <a:solidFill>
                    <a:schemeClr val="accent1"/>
                  </a:solidFill>
                  <a:latin typeface="Calibri"/>
                  <a:ea typeface="Calibri"/>
                  <a:cs typeface="Calibri"/>
                  <a:sym typeface="Calibri"/>
                </a:rPr>
                <a:t>youtube.com</a:t>
              </a:r>
              <a:r>
                <a:rPr lang="en-IN" sz="1800">
                  <a:solidFill>
                    <a:schemeClr val="lt1"/>
                  </a:solidFill>
                  <a:latin typeface="Calibri"/>
                  <a:ea typeface="Calibri"/>
                  <a:cs typeface="Calibri"/>
                  <a:sym typeface="Calibri"/>
                </a:rPr>
                <a:t>/KRSSGIITKGP</a:t>
              </a:r>
              <a:endParaRPr sz="1800">
                <a:solidFill>
                  <a:schemeClr val="lt1"/>
                </a:solidFill>
                <a:latin typeface="Calibri"/>
                <a:ea typeface="Calibri"/>
                <a:cs typeface="Calibri"/>
                <a:sym typeface="Calibri"/>
              </a:endParaRPr>
            </a:p>
            <a:p>
              <a:pPr marL="0" marR="0" lvl="0" indent="0" algn="l" rtl="0">
                <a:spcBef>
                  <a:spcPts val="1200"/>
                </a:spcBef>
                <a:spcAft>
                  <a:spcPts val="0"/>
                </a:spcAft>
                <a:buNone/>
              </a:pPr>
              <a:r>
                <a:rPr lang="en-IN" sz="1800">
                  <a:solidFill>
                    <a:schemeClr val="accent1"/>
                  </a:solidFill>
                  <a:latin typeface="Calibri"/>
                  <a:ea typeface="Calibri"/>
                  <a:cs typeface="Calibri"/>
                  <a:sym typeface="Calibri"/>
                </a:rPr>
                <a:t>instagram.com</a:t>
              </a:r>
              <a:r>
                <a:rPr lang="en-IN" sz="1800">
                  <a:solidFill>
                    <a:schemeClr val="lt1"/>
                  </a:solidFill>
                  <a:latin typeface="Calibri"/>
                  <a:ea typeface="Calibri"/>
                  <a:cs typeface="Calibri"/>
                  <a:sym typeface="Calibri"/>
                </a:rPr>
                <a:t>/_krssg_</a:t>
              </a:r>
              <a:endParaRPr sz="1800">
                <a:solidFill>
                  <a:schemeClr val="lt1"/>
                </a:solidFill>
                <a:latin typeface="Calibri"/>
                <a:ea typeface="Calibri"/>
                <a:cs typeface="Calibri"/>
                <a:sym typeface="Calibri"/>
              </a:endParaRPr>
            </a:p>
          </p:txBody>
        </p:sp>
      </p:grpSp>
      <p:sp>
        <p:nvSpPr>
          <p:cNvPr id="336" name="Google Shape;336;p13"/>
          <p:cNvSpPr/>
          <p:nvPr/>
        </p:nvSpPr>
        <p:spPr>
          <a:xfrm flipH="1">
            <a:off x="434018" y="4380931"/>
            <a:ext cx="4595179" cy="2226182"/>
          </a:xfrm>
          <a:prstGeom prst="rect">
            <a:avLst/>
          </a:prstGeom>
          <a:gradFill>
            <a:gsLst>
              <a:gs pos="0">
                <a:srgbClr val="0C0C0C">
                  <a:alpha val="7843"/>
                </a:srgbClr>
              </a:gs>
              <a:gs pos="69000">
                <a:srgbClr val="0C0C0C">
                  <a:alpha val="76862"/>
                </a:srgbClr>
              </a:gs>
              <a:gs pos="100000">
                <a:srgbClr val="000000">
                  <a:alpha val="75686"/>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13"/>
          <p:cNvSpPr/>
          <p:nvPr/>
        </p:nvSpPr>
        <p:spPr>
          <a:xfrm>
            <a:off x="697790" y="4490446"/>
            <a:ext cx="433141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accent1"/>
                </a:solidFill>
                <a:latin typeface="Calibri"/>
                <a:ea typeface="Calibri"/>
                <a:cs typeface="Calibri"/>
                <a:sym typeface="Calibri"/>
              </a:rPr>
              <a:t>Project In-charge </a:t>
            </a:r>
            <a:endParaRPr/>
          </a:p>
          <a:p>
            <a:pPr marL="0" marR="0" lvl="0" indent="0" algn="l" rtl="0">
              <a:spcBef>
                <a:spcPts val="0"/>
              </a:spcBef>
              <a:spcAft>
                <a:spcPts val="0"/>
              </a:spcAft>
              <a:buNone/>
            </a:pPr>
            <a:r>
              <a:rPr lang="en-IN" sz="1800" b="1">
                <a:solidFill>
                  <a:schemeClr val="lt1"/>
                </a:solidFill>
                <a:latin typeface="Calibri"/>
                <a:ea typeface="Calibri"/>
                <a:cs typeface="Calibri"/>
                <a:sym typeface="Calibri"/>
              </a:rPr>
              <a:t>Prof. Jayanta Mukhopadhyay</a:t>
            </a:r>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Dept. of Computer Science &amp;  Engineering</a:t>
            </a:r>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IIT Kharagpur, India</a:t>
            </a:r>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Phone: +91 - 3222 – 283484</a:t>
            </a:r>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jay@cse.iitkgp.ernet.in</a:t>
            </a:r>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http://www.facweb.iitkgp.ernet.in/~jay/</a:t>
            </a:r>
            <a:endParaRPr/>
          </a:p>
        </p:txBody>
      </p:sp>
      <p:sp>
        <p:nvSpPr>
          <p:cNvPr id="338" name="Google Shape;338;p13"/>
          <p:cNvSpPr txBox="1"/>
          <p:nvPr/>
        </p:nvSpPr>
        <p:spPr>
          <a:xfrm>
            <a:off x="3288233" y="1570787"/>
            <a:ext cx="5888968" cy="551424"/>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2400"/>
              <a:buFont typeface="Calibri"/>
              <a:buNone/>
            </a:pPr>
            <a:r>
              <a:rPr lang="en-IN" sz="2400" b="1">
                <a:solidFill>
                  <a:schemeClr val="lt1"/>
                </a:solidFill>
                <a:latin typeface="Calibri"/>
                <a:ea typeface="Calibri"/>
                <a:cs typeface="Calibri"/>
                <a:sym typeface="Calibri"/>
              </a:rPr>
              <a:t>Please contact us if you have further queries </a:t>
            </a:r>
            <a:endParaRPr sz="2400" b="1">
              <a:solidFill>
                <a:schemeClr val="lt1"/>
              </a:solidFill>
              <a:latin typeface="Calibri"/>
              <a:ea typeface="Calibri"/>
              <a:cs typeface="Calibri"/>
              <a:sym typeface="Calibri"/>
            </a:endParaRPr>
          </a:p>
        </p:txBody>
      </p:sp>
      <p:sp>
        <p:nvSpPr>
          <p:cNvPr id="339" name="Google Shape;339;p13"/>
          <p:cNvSpPr/>
          <p:nvPr/>
        </p:nvSpPr>
        <p:spPr>
          <a:xfrm>
            <a:off x="2592401" y="2190782"/>
            <a:ext cx="6966061" cy="1563032"/>
          </a:xfrm>
          <a:prstGeom prst="rect">
            <a:avLst/>
          </a:prstGeom>
          <a:gradFill>
            <a:gsLst>
              <a:gs pos="0">
                <a:srgbClr val="0C0C0C">
                  <a:alpha val="44705"/>
                </a:srgbClr>
              </a:gs>
              <a:gs pos="53099">
                <a:srgbClr val="060606">
                  <a:alpha val="2745"/>
                </a:srgbClr>
              </a:gs>
              <a:gs pos="100000">
                <a:srgbClr val="000000">
                  <a:alpha val="57647"/>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13"/>
          <p:cNvSpPr/>
          <p:nvPr/>
        </p:nvSpPr>
        <p:spPr>
          <a:xfrm>
            <a:off x="2509454" y="2183660"/>
            <a:ext cx="3324027" cy="157015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IN" sz="1800" b="1" u="sng">
                <a:solidFill>
                  <a:schemeClr val="lt1"/>
                </a:solidFill>
                <a:latin typeface="Calibri"/>
                <a:ea typeface="Calibri"/>
                <a:cs typeface="Calibri"/>
                <a:sym typeface="Calibri"/>
              </a:rPr>
              <a:t>Sudarshan Sharma</a:t>
            </a:r>
            <a:endParaRPr/>
          </a:p>
          <a:p>
            <a:pPr marL="0" marR="0" lvl="0" indent="0" algn="r" rtl="0">
              <a:spcBef>
                <a:spcPts val="0"/>
              </a:spcBef>
              <a:spcAft>
                <a:spcPts val="0"/>
              </a:spcAft>
              <a:buNone/>
            </a:pPr>
            <a:endParaRPr sz="600" b="1" u="sng">
              <a:solidFill>
                <a:schemeClr val="lt1"/>
              </a:solidFill>
              <a:latin typeface="Calibri"/>
              <a:ea typeface="Calibri"/>
              <a:cs typeface="Calibri"/>
              <a:sym typeface="Calibri"/>
            </a:endParaRPr>
          </a:p>
          <a:p>
            <a:pPr marL="0" marR="0" lvl="0" indent="0" algn="r" rtl="0">
              <a:spcBef>
                <a:spcPts val="0"/>
              </a:spcBef>
              <a:spcAft>
                <a:spcPts val="0"/>
              </a:spcAft>
              <a:buNone/>
            </a:pPr>
            <a:r>
              <a:rPr lang="en-IN" sz="1800">
                <a:solidFill>
                  <a:schemeClr val="lt1"/>
                </a:solidFill>
                <a:latin typeface="Calibri"/>
                <a:ea typeface="Calibri"/>
                <a:cs typeface="Calibri"/>
                <a:sym typeface="Calibri"/>
              </a:rPr>
              <a:t>Project Leader</a:t>
            </a:r>
            <a:endParaRPr/>
          </a:p>
          <a:p>
            <a:pPr marL="0" marR="0" lvl="0" indent="0" algn="r" rtl="0">
              <a:spcBef>
                <a:spcPts val="0"/>
              </a:spcBef>
              <a:spcAft>
                <a:spcPts val="0"/>
              </a:spcAft>
              <a:buNone/>
            </a:pPr>
            <a:r>
              <a:rPr lang="en-IN" sz="1800">
                <a:solidFill>
                  <a:schemeClr val="lt1"/>
                </a:solidFill>
                <a:latin typeface="Calibri"/>
                <a:ea typeface="Calibri"/>
                <a:cs typeface="Calibri"/>
                <a:sym typeface="Calibri"/>
              </a:rPr>
              <a:t>sudarshansharma04@gmail.com </a:t>
            </a:r>
            <a:endParaRPr sz="1800">
              <a:solidFill>
                <a:schemeClr val="lt1"/>
              </a:solidFill>
              <a:latin typeface="Calibri"/>
              <a:ea typeface="Calibri"/>
              <a:cs typeface="Calibri"/>
              <a:sym typeface="Calibri"/>
            </a:endParaRPr>
          </a:p>
          <a:p>
            <a:pPr marL="0" marR="0" lvl="0" indent="0" algn="r" rtl="0">
              <a:spcBef>
                <a:spcPts val="0"/>
              </a:spcBef>
              <a:spcAft>
                <a:spcPts val="0"/>
              </a:spcAft>
              <a:buNone/>
            </a:pPr>
            <a:r>
              <a:rPr lang="en-IN" sz="1800">
                <a:solidFill>
                  <a:schemeClr val="lt1"/>
                </a:solidFill>
                <a:latin typeface="Calibri"/>
                <a:ea typeface="Calibri"/>
                <a:cs typeface="Calibri"/>
                <a:sym typeface="Calibri"/>
              </a:rPr>
              <a:t>+91-9051869264</a:t>
            </a:r>
            <a:endParaRPr/>
          </a:p>
        </p:txBody>
      </p:sp>
      <p:sp>
        <p:nvSpPr>
          <p:cNvPr id="341" name="Google Shape;341;p13"/>
          <p:cNvSpPr/>
          <p:nvPr/>
        </p:nvSpPr>
        <p:spPr>
          <a:xfrm>
            <a:off x="6364538" y="2190782"/>
            <a:ext cx="3030148" cy="157015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u="sng">
                <a:solidFill>
                  <a:schemeClr val="lt1"/>
                </a:solidFill>
                <a:latin typeface="Calibri"/>
                <a:ea typeface="Calibri"/>
                <a:cs typeface="Calibri"/>
                <a:sym typeface="Calibri"/>
              </a:rPr>
              <a:t>Mayank Bhushan</a:t>
            </a:r>
            <a:endParaRPr sz="1800" b="1" u="sng">
              <a:solidFill>
                <a:schemeClr val="lt1"/>
              </a:solidFill>
              <a:latin typeface="Calibri"/>
              <a:ea typeface="Calibri"/>
              <a:cs typeface="Calibri"/>
              <a:sym typeface="Calibri"/>
            </a:endParaRPr>
          </a:p>
          <a:p>
            <a:pPr marL="0" marR="0" lvl="0" indent="0" algn="l" rtl="0">
              <a:spcBef>
                <a:spcPts val="0"/>
              </a:spcBef>
              <a:spcAft>
                <a:spcPts val="0"/>
              </a:spcAft>
              <a:buNone/>
            </a:pPr>
            <a:endParaRPr sz="500" b="1" u="sng">
              <a:solidFill>
                <a:schemeClr val="lt1"/>
              </a:solidFill>
              <a:latin typeface="Calibri"/>
              <a:ea typeface="Calibri"/>
              <a:cs typeface="Calibri"/>
              <a:sym typeface="Calibri"/>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Project Leader</a:t>
            </a:r>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miku.bhushan@gmail.com</a:t>
            </a:r>
            <a:endParaRPr/>
          </a:p>
          <a:p>
            <a:pPr marL="0" marR="0" lvl="0" indent="0" algn="l" rtl="0">
              <a:spcBef>
                <a:spcPts val="0"/>
              </a:spcBef>
              <a:spcAft>
                <a:spcPts val="0"/>
              </a:spcAft>
              <a:buNone/>
            </a:pPr>
            <a:r>
              <a:rPr lang="en-IN" sz="1800">
                <a:solidFill>
                  <a:schemeClr val="lt1"/>
                </a:solidFill>
                <a:latin typeface="Calibri"/>
                <a:ea typeface="Calibri"/>
                <a:cs typeface="Calibri"/>
                <a:sym typeface="Calibri"/>
              </a:rPr>
              <a:t>+91-9800688333</a:t>
            </a:r>
            <a:endParaRPr/>
          </a:p>
        </p:txBody>
      </p:sp>
      <p:grpSp>
        <p:nvGrpSpPr>
          <p:cNvPr id="342" name="Google Shape;342;p13"/>
          <p:cNvGrpSpPr/>
          <p:nvPr/>
        </p:nvGrpSpPr>
        <p:grpSpPr>
          <a:xfrm>
            <a:off x="8339630" y="4839989"/>
            <a:ext cx="577472" cy="1263489"/>
            <a:chOff x="8476110" y="4635271"/>
            <a:chExt cx="577472" cy="1263489"/>
          </a:xfrm>
        </p:grpSpPr>
        <p:pic>
          <p:nvPicPr>
            <p:cNvPr id="343" name="Google Shape;343;p13"/>
            <p:cNvPicPr preferRelativeResize="0"/>
            <p:nvPr/>
          </p:nvPicPr>
          <p:blipFill rotWithShape="1">
            <a:blip r:embed="rId6">
              <a:alphaModFix/>
            </a:blip>
            <a:srcRect l="1850" t="5123" r="81983" b="69638"/>
            <a:stretch/>
          </p:blipFill>
          <p:spPr>
            <a:xfrm>
              <a:off x="8560705" y="5073679"/>
              <a:ext cx="472962" cy="389756"/>
            </a:xfrm>
            <a:prstGeom prst="rect">
              <a:avLst/>
            </a:prstGeom>
            <a:noFill/>
            <a:ln>
              <a:noFill/>
            </a:ln>
          </p:spPr>
        </p:pic>
        <p:pic>
          <p:nvPicPr>
            <p:cNvPr id="344" name="Google Shape;344;p13"/>
            <p:cNvPicPr preferRelativeResize="0"/>
            <p:nvPr/>
          </p:nvPicPr>
          <p:blipFill rotWithShape="1">
            <a:blip r:embed="rId7">
              <a:alphaModFix/>
            </a:blip>
            <a:srcRect r="80187" b="68220"/>
            <a:stretch/>
          </p:blipFill>
          <p:spPr>
            <a:xfrm>
              <a:off x="8476110" y="5409823"/>
              <a:ext cx="577472" cy="488937"/>
            </a:xfrm>
            <a:prstGeom prst="rect">
              <a:avLst/>
            </a:prstGeom>
            <a:noFill/>
            <a:ln>
              <a:noFill/>
            </a:ln>
          </p:spPr>
        </p:pic>
        <p:pic>
          <p:nvPicPr>
            <p:cNvPr id="345" name="Google Shape;345;p13"/>
            <p:cNvPicPr preferRelativeResize="0"/>
            <p:nvPr/>
          </p:nvPicPr>
          <p:blipFill rotWithShape="1">
            <a:blip r:embed="rId8">
              <a:alphaModFix/>
            </a:blip>
            <a:srcRect/>
            <a:stretch/>
          </p:blipFill>
          <p:spPr>
            <a:xfrm>
              <a:off x="8588651" y="4635271"/>
              <a:ext cx="387880" cy="387880"/>
            </a:xfrm>
            <a:prstGeom prst="rect">
              <a:avLst/>
            </a:prstGeom>
            <a:noFill/>
            <a:ln>
              <a:noFill/>
            </a:ln>
          </p:spPr>
        </p:pic>
      </p:grpSp>
      <p:cxnSp>
        <p:nvCxnSpPr>
          <p:cNvPr id="346" name="Google Shape;346;p13"/>
          <p:cNvCxnSpPr/>
          <p:nvPr/>
        </p:nvCxnSpPr>
        <p:spPr>
          <a:xfrm>
            <a:off x="6127846" y="2259022"/>
            <a:ext cx="0" cy="1412227"/>
          </a:xfrm>
          <a:prstGeom prst="straightConnector1">
            <a:avLst/>
          </a:prstGeom>
          <a:noFill/>
          <a:ln w="9525" cap="flat" cmpd="sng">
            <a:solidFill>
              <a:schemeClr val="lt1"/>
            </a:solidFill>
            <a:prstDash val="solid"/>
            <a:miter lim="800000"/>
            <a:headEnd type="none" w="sm" len="sm"/>
            <a:tailEnd type="none" w="sm" len="sm"/>
          </a:ln>
        </p:spPr>
      </p:cxnSp>
      <p:pic>
        <p:nvPicPr>
          <p:cNvPr id="347" name="Google Shape;347;p13"/>
          <p:cNvPicPr preferRelativeResize="0"/>
          <p:nvPr/>
        </p:nvPicPr>
        <p:blipFill>
          <a:blip r:embed="rId9">
            <a:alphaModFix/>
          </a:blip>
          <a:stretch>
            <a:fillRect/>
          </a:stretch>
        </p:blipFill>
        <p:spPr>
          <a:xfrm>
            <a:off x="8460250" y="6103474"/>
            <a:ext cx="336225" cy="33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2" name="Google Shape;102;p2"/>
          <p:cNvCxnSpPr/>
          <p:nvPr/>
        </p:nvCxnSpPr>
        <p:spPr>
          <a:xfrm>
            <a:off x="434022" y="1207450"/>
            <a:ext cx="11228095" cy="0"/>
          </a:xfrm>
          <a:prstGeom prst="straightConnector1">
            <a:avLst/>
          </a:prstGeom>
          <a:noFill/>
          <a:ln w="57150" cap="flat" cmpd="sng">
            <a:solidFill>
              <a:srgbClr val="3D85C6"/>
            </a:solidFill>
            <a:prstDash val="solid"/>
            <a:round/>
            <a:headEnd type="none" w="sm" len="sm"/>
            <a:tailEnd type="none" w="sm" len="sm"/>
          </a:ln>
        </p:spPr>
      </p:cxnSp>
      <p:grpSp>
        <p:nvGrpSpPr>
          <p:cNvPr id="103" name="Google Shape;103;p2"/>
          <p:cNvGrpSpPr/>
          <p:nvPr/>
        </p:nvGrpSpPr>
        <p:grpSpPr>
          <a:xfrm>
            <a:off x="9558462" y="87684"/>
            <a:ext cx="2103655" cy="1011381"/>
            <a:chOff x="9793840" y="196069"/>
            <a:chExt cx="1489438" cy="716082"/>
          </a:xfrm>
        </p:grpSpPr>
        <p:pic>
          <p:nvPicPr>
            <p:cNvPr id="104" name="Google Shape;104;p2"/>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105" name="Google Shape;105;p2"/>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106" name="Google Shape;106;p2"/>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107" name="Google Shape;107;p2"/>
          <p:cNvSpPr txBox="1"/>
          <p:nvPr/>
        </p:nvSpPr>
        <p:spPr>
          <a:xfrm>
            <a:off x="323306" y="232159"/>
            <a:ext cx="2336329"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b="0" i="0" u="none" strike="noStrike" cap="none">
                <a:solidFill>
                  <a:srgbClr val="3D85C6"/>
                </a:solidFill>
                <a:latin typeface="Verdana"/>
                <a:ea typeface="Verdana"/>
                <a:cs typeface="Verdana"/>
                <a:sym typeface="Verdana"/>
              </a:rPr>
              <a:t>KRSSG</a:t>
            </a:r>
            <a:endParaRPr/>
          </a:p>
        </p:txBody>
      </p:sp>
      <p:sp>
        <p:nvSpPr>
          <p:cNvPr id="108" name="Google Shape;108;p2"/>
          <p:cNvSpPr/>
          <p:nvPr/>
        </p:nvSpPr>
        <p:spPr>
          <a:xfrm>
            <a:off x="434022" y="1604019"/>
            <a:ext cx="5038310" cy="487056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600" i="0" u="none" strike="noStrike" cap="none">
                <a:solidFill>
                  <a:schemeClr val="dk1"/>
                </a:solidFill>
                <a:latin typeface="Calibri"/>
                <a:ea typeface="Calibri"/>
                <a:cs typeface="Calibri"/>
                <a:sym typeface="Calibri"/>
              </a:rPr>
              <a:t>Kharagpur </a:t>
            </a:r>
            <a:r>
              <a:rPr lang="en-IN" sz="1600" i="0" u="none" strike="noStrike" cap="none">
                <a:solidFill>
                  <a:srgbClr val="002060"/>
                </a:solidFill>
                <a:latin typeface="Calibri"/>
                <a:ea typeface="Calibri"/>
                <a:cs typeface="Calibri"/>
                <a:sym typeface="Calibri"/>
              </a:rPr>
              <a:t>RoboSoccer</a:t>
            </a:r>
            <a:r>
              <a:rPr lang="en-IN" sz="1600" i="0" u="none" strike="noStrike" cap="none">
                <a:solidFill>
                  <a:schemeClr val="dk1"/>
                </a:solidFill>
                <a:latin typeface="Calibri"/>
                <a:ea typeface="Calibri"/>
                <a:cs typeface="Calibri"/>
                <a:sym typeface="Calibri"/>
              </a:rPr>
              <a:t> Students’ Group (KRSSG), is a </a:t>
            </a:r>
            <a:r>
              <a:rPr lang="en-IN" sz="1600" b="1" i="0" u="none" strike="noStrike" cap="none">
                <a:solidFill>
                  <a:schemeClr val="dk1"/>
                </a:solidFill>
                <a:latin typeface="Calibri"/>
                <a:ea typeface="Calibri"/>
                <a:cs typeface="Calibri"/>
                <a:sym typeface="Calibri"/>
              </a:rPr>
              <a:t>research project</a:t>
            </a:r>
            <a:r>
              <a:rPr lang="en-IN" sz="1600" i="0" u="none" strike="noStrike" cap="none">
                <a:solidFill>
                  <a:schemeClr val="dk1"/>
                </a:solidFill>
                <a:latin typeface="Calibri"/>
                <a:ea typeface="Calibri"/>
                <a:cs typeface="Calibri"/>
                <a:sym typeface="Calibri"/>
              </a:rPr>
              <a:t> previousl</a:t>
            </a:r>
            <a:r>
              <a:rPr lang="en-IN" sz="1600">
                <a:solidFill>
                  <a:schemeClr val="dk1"/>
                </a:solidFill>
                <a:latin typeface="Calibri"/>
                <a:ea typeface="Calibri"/>
                <a:cs typeface="Calibri"/>
                <a:sym typeface="Calibri"/>
              </a:rPr>
              <a:t>y </a:t>
            </a:r>
            <a:r>
              <a:rPr lang="en-IN" sz="1600" i="0" u="none" strike="noStrike" cap="none">
                <a:solidFill>
                  <a:schemeClr val="dk1"/>
                </a:solidFill>
                <a:latin typeface="Calibri"/>
                <a:ea typeface="Calibri"/>
                <a:cs typeface="Calibri"/>
                <a:sym typeface="Calibri"/>
              </a:rPr>
              <a:t>under the aegis of </a:t>
            </a:r>
            <a:r>
              <a:rPr lang="en-IN" sz="1600" b="1" i="0" u="none" strike="noStrike" cap="none">
                <a:solidFill>
                  <a:schemeClr val="dk1"/>
                </a:solidFill>
                <a:latin typeface="Calibri"/>
                <a:ea typeface="Calibri"/>
                <a:cs typeface="Calibri"/>
                <a:sym typeface="Calibri"/>
              </a:rPr>
              <a:t>SRIC, IIT Kharagpur </a:t>
            </a:r>
            <a:r>
              <a:rPr lang="en-IN" sz="1600">
                <a:solidFill>
                  <a:schemeClr val="dk1"/>
                </a:solidFill>
                <a:latin typeface="Calibri"/>
                <a:ea typeface="Calibri"/>
                <a:cs typeface="Calibri"/>
                <a:sym typeface="Calibri"/>
              </a:rPr>
              <a:t>and currently being moved under </a:t>
            </a:r>
            <a:r>
              <a:rPr lang="en-IN" sz="1600" b="1">
                <a:solidFill>
                  <a:schemeClr val="dk1"/>
                </a:solidFill>
                <a:latin typeface="Calibri"/>
                <a:ea typeface="Calibri"/>
                <a:cs typeface="Calibri"/>
                <a:sym typeface="Calibri"/>
              </a:rPr>
              <a:t>Center for Excellence in Robotics(CFeR), IIT Kharagpur. </a:t>
            </a:r>
            <a:r>
              <a:rPr lang="en-IN" sz="1600" i="0" u="none" strike="noStrike" cap="none">
                <a:solidFill>
                  <a:schemeClr val="dk1"/>
                </a:solidFill>
                <a:latin typeface="Calibri"/>
                <a:ea typeface="Calibri"/>
                <a:cs typeface="Calibri"/>
                <a:sym typeface="Calibri"/>
              </a:rPr>
              <a:t> KRSSG is headed by </a:t>
            </a:r>
            <a:r>
              <a:rPr lang="en-IN" sz="1600" b="1" i="0" u="none" strike="noStrike" cap="none">
                <a:solidFill>
                  <a:schemeClr val="dk1"/>
                </a:solidFill>
                <a:latin typeface="Calibri"/>
                <a:ea typeface="Calibri"/>
                <a:cs typeface="Calibri"/>
                <a:sym typeface="Calibri"/>
              </a:rPr>
              <a:t>Prof. Jayanta Mukhopadhyay,</a:t>
            </a:r>
            <a:r>
              <a:rPr lang="en-IN" sz="1600" i="0" u="none" strike="noStrike" cap="none">
                <a:solidFill>
                  <a:schemeClr val="dk1"/>
                </a:solidFill>
                <a:latin typeface="Calibri"/>
                <a:ea typeface="Calibri"/>
                <a:cs typeface="Calibri"/>
                <a:sym typeface="Calibri"/>
              </a:rPr>
              <a:t> Department of Computer Science and Engineering</a:t>
            </a:r>
            <a:r>
              <a:rPr lang="en-IN" sz="1600">
                <a:solidFill>
                  <a:schemeClr val="dk1"/>
                </a:solidFill>
                <a:latin typeface="Calibri"/>
                <a:ea typeface="Calibri"/>
                <a:cs typeface="Calibri"/>
                <a:sym typeface="Calibri"/>
              </a:rPr>
              <a:t> &amp; </a:t>
            </a:r>
            <a:r>
              <a:rPr lang="en-IN" sz="1600" b="1">
                <a:solidFill>
                  <a:schemeClr val="dk1"/>
                </a:solidFill>
                <a:latin typeface="Calibri"/>
                <a:ea typeface="Calibri"/>
                <a:cs typeface="Calibri"/>
                <a:sym typeface="Calibri"/>
              </a:rPr>
              <a:t>Prof. Alok Kanti Deb</a:t>
            </a:r>
            <a:r>
              <a:rPr lang="en-IN" sz="1600">
                <a:solidFill>
                  <a:schemeClr val="dk1"/>
                </a:solidFill>
                <a:latin typeface="Calibri"/>
                <a:ea typeface="Calibri"/>
                <a:cs typeface="Calibri"/>
                <a:sym typeface="Calibri"/>
              </a:rPr>
              <a:t>, Department of Electrical Engineering,</a:t>
            </a:r>
            <a:r>
              <a:rPr lang="en-IN" sz="1600" i="0" u="none" strike="noStrike" cap="none">
                <a:solidFill>
                  <a:schemeClr val="dk1"/>
                </a:solidFill>
                <a:latin typeface="Calibri"/>
                <a:ea typeface="Calibri"/>
                <a:cs typeface="Calibri"/>
                <a:sym typeface="Calibri"/>
              </a:rPr>
              <a:t> IIT Kharagpur.</a:t>
            </a:r>
            <a:endParaRPr sz="1600">
              <a:latin typeface="Calibri"/>
              <a:ea typeface="Calibri"/>
              <a:cs typeface="Calibri"/>
              <a:sym typeface="Calibri"/>
            </a:endParaRPr>
          </a:p>
          <a:p>
            <a:pPr marL="0" marR="0" lvl="0" indent="0" algn="just" rtl="0">
              <a:lnSpc>
                <a:spcPct val="115000"/>
              </a:lnSpc>
              <a:spcBef>
                <a:spcPts val="0"/>
              </a:spcBef>
              <a:spcAft>
                <a:spcPts val="0"/>
              </a:spcAft>
              <a:buNone/>
            </a:pPr>
            <a:endParaRPr sz="1600" i="0" u="none" strike="noStrike" cap="none">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None/>
            </a:pPr>
            <a:r>
              <a:rPr lang="en-IN" sz="1600" i="0" u="none" strike="noStrike" cap="none">
                <a:solidFill>
                  <a:schemeClr val="dk1"/>
                </a:solidFill>
                <a:latin typeface="Calibri"/>
                <a:ea typeface="Calibri"/>
                <a:cs typeface="Calibri"/>
                <a:sym typeface="Calibri"/>
              </a:rPr>
              <a:t>KRSSG currently participates in </a:t>
            </a:r>
            <a:r>
              <a:rPr lang="en-IN" sz="1600" b="1" i="0" u="none" strike="noStrike" cap="none">
                <a:solidFill>
                  <a:schemeClr val="dk1"/>
                </a:solidFill>
                <a:latin typeface="Calibri"/>
                <a:ea typeface="Calibri"/>
                <a:cs typeface="Calibri"/>
                <a:sym typeface="Calibri"/>
              </a:rPr>
              <a:t>International Robot Soccer World Championship</a:t>
            </a:r>
            <a:r>
              <a:rPr lang="en-IN" sz="1600" i="0" u="none" strike="noStrike" cap="none">
                <a:solidFill>
                  <a:schemeClr val="dk1"/>
                </a:solidFill>
                <a:latin typeface="Calibri"/>
                <a:ea typeface="Calibri"/>
                <a:cs typeface="Calibri"/>
                <a:sym typeface="Calibri"/>
              </a:rPr>
              <a:t>  called “</a:t>
            </a:r>
            <a:r>
              <a:rPr lang="en-IN" sz="1600" b="1" i="0" u="none" strike="noStrike" cap="none">
                <a:solidFill>
                  <a:schemeClr val="dk1"/>
                </a:solidFill>
                <a:latin typeface="Calibri"/>
                <a:ea typeface="Calibri"/>
                <a:cs typeface="Calibri"/>
                <a:sym typeface="Calibri"/>
              </a:rPr>
              <a:t>RoboCup</a:t>
            </a:r>
            <a:r>
              <a:rPr lang="en-IN" sz="1600" i="0" u="none" strike="noStrike" cap="none">
                <a:solidFill>
                  <a:schemeClr val="dk1"/>
                </a:solidFill>
                <a:latin typeface="Calibri"/>
                <a:ea typeface="Calibri"/>
                <a:cs typeface="Calibri"/>
                <a:sym typeface="Calibri"/>
              </a:rPr>
              <a:t>” in its Soccer Leagues under the team name “</a:t>
            </a:r>
            <a:r>
              <a:rPr lang="en-IN" sz="1600" b="1" i="0" u="none" strike="noStrike" cap="none">
                <a:solidFill>
                  <a:schemeClr val="dk1"/>
                </a:solidFill>
                <a:latin typeface="Calibri"/>
                <a:ea typeface="Calibri"/>
                <a:cs typeface="Calibri"/>
                <a:sym typeface="Calibri"/>
              </a:rPr>
              <a:t>K</a:t>
            </a:r>
            <a:r>
              <a:rPr lang="en-IN" sz="1600" b="1">
                <a:solidFill>
                  <a:schemeClr val="dk1"/>
                </a:solidFill>
                <a:latin typeface="Calibri"/>
                <a:ea typeface="Calibri"/>
                <a:cs typeface="Calibri"/>
                <a:sym typeface="Calibri"/>
              </a:rPr>
              <a:t>gp</a:t>
            </a:r>
            <a:r>
              <a:rPr lang="en-IN" sz="1600" b="1" i="0" u="none" strike="noStrike" cap="none">
                <a:solidFill>
                  <a:schemeClr val="dk1"/>
                </a:solidFill>
                <a:latin typeface="Calibri"/>
                <a:ea typeface="Calibri"/>
                <a:cs typeface="Calibri"/>
                <a:sym typeface="Calibri"/>
              </a:rPr>
              <a:t>Kubs</a:t>
            </a:r>
            <a:r>
              <a:rPr lang="en-IN" sz="1600" i="0" u="none" strike="noStrike" cap="none">
                <a:solidFill>
                  <a:schemeClr val="dk1"/>
                </a:solidFill>
                <a:latin typeface="Calibri"/>
                <a:ea typeface="Calibri"/>
                <a:cs typeface="Calibri"/>
                <a:sym typeface="Calibri"/>
              </a:rPr>
              <a:t>”. We are looking for potential sponsors like you to support us for our research activities and our  participation in  </a:t>
            </a:r>
            <a:r>
              <a:rPr lang="en-IN" sz="1600" b="1" i="0" u="none" strike="noStrike" cap="none">
                <a:solidFill>
                  <a:schemeClr val="dk1"/>
                </a:solidFill>
                <a:latin typeface="Calibri"/>
                <a:ea typeface="Calibri"/>
                <a:cs typeface="Calibri"/>
                <a:sym typeface="Calibri"/>
              </a:rPr>
              <a:t>RoboCup 20</a:t>
            </a:r>
            <a:r>
              <a:rPr lang="en-IN" sz="1600" b="1">
                <a:solidFill>
                  <a:schemeClr val="dk1"/>
                </a:solidFill>
                <a:latin typeface="Calibri"/>
                <a:ea typeface="Calibri"/>
                <a:cs typeface="Calibri"/>
                <a:sym typeface="Calibri"/>
              </a:rPr>
              <a:t>20</a:t>
            </a:r>
            <a:r>
              <a:rPr lang="en-IN" sz="1600" i="0" u="none" strike="noStrike" cap="none">
                <a:solidFill>
                  <a:schemeClr val="dk1"/>
                </a:solidFill>
                <a:latin typeface="Calibri"/>
                <a:ea typeface="Calibri"/>
                <a:cs typeface="Calibri"/>
                <a:sym typeface="Calibri"/>
              </a:rPr>
              <a:t> to be held in </a:t>
            </a:r>
            <a:r>
              <a:rPr lang="en-IN" sz="1600" b="1">
                <a:solidFill>
                  <a:schemeClr val="dk1"/>
                </a:solidFill>
                <a:latin typeface="Calibri"/>
                <a:ea typeface="Calibri"/>
                <a:cs typeface="Calibri"/>
                <a:sym typeface="Calibri"/>
              </a:rPr>
              <a:t>Bordeaux, France</a:t>
            </a:r>
            <a:r>
              <a:rPr lang="en-IN" sz="1600" i="0" u="none" strike="noStrike" cap="none">
                <a:solidFill>
                  <a:schemeClr val="dk1"/>
                </a:solidFill>
                <a:latin typeface="Calibri"/>
                <a:ea typeface="Calibri"/>
                <a:cs typeface="Calibri"/>
                <a:sym typeface="Calibri"/>
              </a:rPr>
              <a:t>.</a:t>
            </a:r>
            <a:endParaRPr sz="1600" i="0" u="none" strike="noStrike" cap="none">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None/>
            </a:pPr>
            <a:endParaRPr sz="1600" i="0" u="none" strike="noStrike" cap="none">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None/>
            </a:pPr>
            <a:r>
              <a:rPr lang="en-IN" sz="1600" i="0" u="none" strike="noStrike" cap="none">
                <a:solidFill>
                  <a:schemeClr val="dk1"/>
                </a:solidFill>
                <a:latin typeface="Calibri"/>
                <a:ea typeface="Calibri"/>
                <a:cs typeface="Calibri"/>
                <a:sym typeface="Calibri"/>
              </a:rPr>
              <a:t>For more information about us visit: </a:t>
            </a:r>
            <a:r>
              <a:rPr lang="en-IN" sz="1600" i="0" u="none" strike="noStrike" cap="none">
                <a:solidFill>
                  <a:srgbClr val="0097A7"/>
                </a:solidFill>
                <a:latin typeface="Calibri"/>
                <a:ea typeface="Calibri"/>
                <a:cs typeface="Calibri"/>
                <a:sym typeface="Calibri"/>
              </a:rPr>
              <a:t> </a:t>
            </a:r>
            <a:r>
              <a:rPr lang="en-IN" sz="1600" i="0" u="sng" strike="noStrike" cap="none">
                <a:solidFill>
                  <a:srgbClr val="0097A7"/>
                </a:solidFill>
                <a:latin typeface="Calibri"/>
                <a:ea typeface="Calibri"/>
                <a:cs typeface="Calibri"/>
                <a:sym typeface="Calibri"/>
                <a:hlinkClick r:id="rId5"/>
              </a:rPr>
              <a:t>www.krssg.in</a:t>
            </a:r>
            <a:endParaRPr sz="1600" i="0" u="sng" strike="noStrike" cap="none">
              <a:solidFill>
                <a:srgbClr val="0097A7"/>
              </a:solidFill>
              <a:latin typeface="Calibri"/>
              <a:ea typeface="Calibri"/>
              <a:cs typeface="Calibri"/>
              <a:sym typeface="Calibri"/>
              <a:hlinkClick r:id="rId5"/>
            </a:endParaRPr>
          </a:p>
        </p:txBody>
      </p:sp>
      <p:pic>
        <p:nvPicPr>
          <p:cNvPr id="109" name="Google Shape;109;p2"/>
          <p:cNvPicPr preferRelativeResize="0"/>
          <p:nvPr/>
        </p:nvPicPr>
        <p:blipFill rotWithShape="1">
          <a:blip r:embed="rId6">
            <a:alphaModFix/>
          </a:blip>
          <a:srcRect l="5573" t="322" r="8296" b="-321"/>
          <a:stretch/>
        </p:blipFill>
        <p:spPr>
          <a:xfrm>
            <a:off x="6010010" y="1716261"/>
            <a:ext cx="5652107" cy="4642338"/>
          </a:xfrm>
          <a:prstGeom prst="rect">
            <a:avLst/>
          </a:prstGeom>
          <a:noFill/>
          <a:ln>
            <a:noFill/>
          </a:ln>
        </p:spPr>
      </p:pic>
      <p:cxnSp>
        <p:nvCxnSpPr>
          <p:cNvPr id="110" name="Google Shape;110;p2"/>
          <p:cNvCxnSpPr/>
          <p:nvPr/>
        </p:nvCxnSpPr>
        <p:spPr>
          <a:xfrm>
            <a:off x="2592400" y="349624"/>
            <a:ext cx="0" cy="662337"/>
          </a:xfrm>
          <a:prstGeom prst="straightConnector1">
            <a:avLst/>
          </a:prstGeom>
          <a:noFill/>
          <a:ln w="9525" cap="flat" cmpd="sng">
            <a:solidFill>
              <a:schemeClr val="dk2"/>
            </a:solidFill>
            <a:prstDash val="solid"/>
            <a:round/>
            <a:headEnd type="none" w="sm" len="sm"/>
            <a:tailEnd type="none" w="sm" len="sm"/>
          </a:ln>
        </p:spPr>
      </p:cxnSp>
      <p:sp>
        <p:nvSpPr>
          <p:cNvPr id="111" name="Google Shape;111;p2"/>
          <p:cNvSpPr txBox="1"/>
          <p:nvPr/>
        </p:nvSpPr>
        <p:spPr>
          <a:xfrm>
            <a:off x="2659635" y="143380"/>
            <a:ext cx="2907447"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b="0" i="0" u="none" strike="noStrike" cap="none">
                <a:solidFill>
                  <a:srgbClr val="0C0C0C"/>
                </a:solidFill>
                <a:latin typeface="Calibri"/>
                <a:ea typeface="Calibri"/>
                <a:cs typeface="Calibri"/>
                <a:sym typeface="Calibri"/>
              </a:rPr>
              <a:t>About US</a:t>
            </a:r>
            <a:endParaRPr sz="5400" b="0" i="0" u="none" strike="noStrike" cap="none">
              <a:solidFill>
                <a:srgbClr val="0C0C0C"/>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cxnSp>
        <p:nvCxnSpPr>
          <p:cNvPr id="116" name="Google Shape;116;p3"/>
          <p:cNvCxnSpPr/>
          <p:nvPr/>
        </p:nvCxnSpPr>
        <p:spPr>
          <a:xfrm>
            <a:off x="434022" y="1207450"/>
            <a:ext cx="11228095" cy="0"/>
          </a:xfrm>
          <a:prstGeom prst="straightConnector1">
            <a:avLst/>
          </a:prstGeom>
          <a:noFill/>
          <a:ln w="57150" cap="flat" cmpd="sng">
            <a:solidFill>
              <a:srgbClr val="3D85C6"/>
            </a:solidFill>
            <a:prstDash val="solid"/>
            <a:round/>
            <a:headEnd type="none" w="sm" len="sm"/>
            <a:tailEnd type="none" w="sm" len="sm"/>
          </a:ln>
        </p:spPr>
      </p:cxnSp>
      <p:grpSp>
        <p:nvGrpSpPr>
          <p:cNvPr id="117" name="Google Shape;117;p3"/>
          <p:cNvGrpSpPr/>
          <p:nvPr/>
        </p:nvGrpSpPr>
        <p:grpSpPr>
          <a:xfrm>
            <a:off x="9558462" y="87684"/>
            <a:ext cx="2103655" cy="1011381"/>
            <a:chOff x="9793840" y="196069"/>
            <a:chExt cx="1489438" cy="716082"/>
          </a:xfrm>
        </p:grpSpPr>
        <p:pic>
          <p:nvPicPr>
            <p:cNvPr id="118" name="Google Shape;118;p3"/>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119" name="Google Shape;119;p3"/>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120" name="Google Shape;120;p3"/>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121" name="Google Shape;121;p3"/>
          <p:cNvSpPr txBox="1"/>
          <p:nvPr/>
        </p:nvSpPr>
        <p:spPr>
          <a:xfrm>
            <a:off x="323306" y="232159"/>
            <a:ext cx="2336329"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b="0" i="0" u="none" strike="noStrike" cap="none">
                <a:solidFill>
                  <a:srgbClr val="3D85C6"/>
                </a:solidFill>
                <a:latin typeface="Verdana"/>
                <a:ea typeface="Verdana"/>
                <a:cs typeface="Verdana"/>
                <a:sym typeface="Verdana"/>
              </a:rPr>
              <a:t>KRSSG</a:t>
            </a:r>
            <a:endParaRPr/>
          </a:p>
        </p:txBody>
      </p:sp>
      <p:pic>
        <p:nvPicPr>
          <p:cNvPr id="122" name="Google Shape;122;p3"/>
          <p:cNvPicPr preferRelativeResize="0"/>
          <p:nvPr/>
        </p:nvPicPr>
        <p:blipFill rotWithShape="1">
          <a:blip r:embed="rId5">
            <a:alphaModFix/>
          </a:blip>
          <a:srcRect/>
          <a:stretch/>
        </p:blipFill>
        <p:spPr>
          <a:xfrm>
            <a:off x="434022" y="830341"/>
            <a:ext cx="8583369" cy="6437526"/>
          </a:xfrm>
          <a:prstGeom prst="rect">
            <a:avLst/>
          </a:prstGeom>
          <a:noFill/>
          <a:ln>
            <a:noFill/>
          </a:ln>
        </p:spPr>
      </p:pic>
      <p:sp>
        <p:nvSpPr>
          <p:cNvPr id="123" name="Google Shape;123;p3"/>
          <p:cNvSpPr/>
          <p:nvPr/>
        </p:nvSpPr>
        <p:spPr>
          <a:xfrm>
            <a:off x="8623495" y="1649241"/>
            <a:ext cx="3038622" cy="4793761"/>
          </a:xfrm>
          <a:prstGeom prst="rect">
            <a:avLst/>
          </a:prstGeom>
          <a:solidFill>
            <a:srgbClr val="3D85C6"/>
          </a:solidFill>
          <a:ln w="127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4" name="Google Shape;124;p3" descr="Image result for established icon"/>
          <p:cNvPicPr preferRelativeResize="0"/>
          <p:nvPr/>
        </p:nvPicPr>
        <p:blipFill rotWithShape="1">
          <a:blip r:embed="rId6">
            <a:alphaModFix/>
          </a:blip>
          <a:srcRect/>
          <a:stretch/>
        </p:blipFill>
        <p:spPr>
          <a:xfrm>
            <a:off x="9882578" y="1720301"/>
            <a:ext cx="520456" cy="520456"/>
          </a:xfrm>
          <a:prstGeom prst="rect">
            <a:avLst/>
          </a:prstGeom>
          <a:noFill/>
          <a:ln>
            <a:noFill/>
          </a:ln>
        </p:spPr>
      </p:pic>
      <p:sp>
        <p:nvSpPr>
          <p:cNvPr id="125" name="Google Shape;125;p3"/>
          <p:cNvSpPr txBox="1"/>
          <p:nvPr/>
        </p:nvSpPr>
        <p:spPr>
          <a:xfrm>
            <a:off x="8983674" y="2273143"/>
            <a:ext cx="231826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i="0" u="none" strike="noStrike" cap="none">
                <a:solidFill>
                  <a:srgbClr val="DDEAF6"/>
                </a:solidFill>
                <a:latin typeface="Verdana"/>
                <a:ea typeface="Verdana"/>
                <a:cs typeface="Verdana"/>
                <a:sym typeface="Verdana"/>
              </a:rPr>
              <a:t>Established : </a:t>
            </a:r>
            <a:r>
              <a:rPr lang="en-IN" sz="1600" b="1" i="0" u="none" strike="noStrike" cap="none">
                <a:solidFill>
                  <a:schemeClr val="lt1"/>
                </a:solidFill>
                <a:latin typeface="Verdana"/>
                <a:ea typeface="Verdana"/>
                <a:cs typeface="Verdana"/>
                <a:sym typeface="Verdana"/>
              </a:rPr>
              <a:t>2009</a:t>
            </a:r>
            <a:endParaRPr sz="1600" b="1">
              <a:solidFill>
                <a:schemeClr val="lt1"/>
              </a:solidFill>
              <a:latin typeface="Verdana"/>
              <a:ea typeface="Verdana"/>
              <a:cs typeface="Verdana"/>
              <a:sym typeface="Verdana"/>
            </a:endParaRPr>
          </a:p>
        </p:txBody>
      </p:sp>
      <p:pic>
        <p:nvPicPr>
          <p:cNvPr id="126" name="Google Shape;126;p3"/>
          <p:cNvPicPr preferRelativeResize="0"/>
          <p:nvPr/>
        </p:nvPicPr>
        <p:blipFill rotWithShape="1">
          <a:blip r:embed="rId7">
            <a:alphaModFix/>
          </a:blip>
          <a:srcRect/>
          <a:stretch/>
        </p:blipFill>
        <p:spPr>
          <a:xfrm>
            <a:off x="9819411" y="2730807"/>
            <a:ext cx="726315" cy="544736"/>
          </a:xfrm>
          <a:prstGeom prst="rect">
            <a:avLst/>
          </a:prstGeom>
          <a:noFill/>
          <a:ln>
            <a:noFill/>
          </a:ln>
        </p:spPr>
      </p:pic>
      <p:sp>
        <p:nvSpPr>
          <p:cNvPr id="127" name="Google Shape;127;p3"/>
          <p:cNvSpPr txBox="1"/>
          <p:nvPr/>
        </p:nvSpPr>
        <p:spPr>
          <a:xfrm>
            <a:off x="8855923" y="3297481"/>
            <a:ext cx="265329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a:solidFill>
                  <a:srgbClr val="DDEAF6"/>
                </a:solidFill>
                <a:latin typeface="Verdana"/>
                <a:ea typeface="Verdana"/>
                <a:cs typeface="Verdana"/>
                <a:sym typeface="Verdana"/>
              </a:rPr>
              <a:t>Current Strength : </a:t>
            </a:r>
            <a:r>
              <a:rPr lang="en-IN" sz="1600" b="1">
                <a:solidFill>
                  <a:schemeClr val="lt1"/>
                </a:solidFill>
                <a:latin typeface="Verdana"/>
                <a:ea typeface="Verdana"/>
                <a:cs typeface="Verdana"/>
                <a:sym typeface="Verdana"/>
              </a:rPr>
              <a:t>50</a:t>
            </a:r>
            <a:endParaRPr sz="1600" b="1">
              <a:solidFill>
                <a:schemeClr val="lt1"/>
              </a:solidFill>
              <a:latin typeface="Verdana"/>
              <a:ea typeface="Verdana"/>
              <a:cs typeface="Verdana"/>
              <a:sym typeface="Verdana"/>
            </a:endParaRPr>
          </a:p>
        </p:txBody>
      </p:sp>
      <p:pic>
        <p:nvPicPr>
          <p:cNvPr id="128" name="Google Shape;128;p3"/>
          <p:cNvPicPr preferRelativeResize="0"/>
          <p:nvPr/>
        </p:nvPicPr>
        <p:blipFill rotWithShape="1">
          <a:blip r:embed="rId8">
            <a:alphaModFix/>
          </a:blip>
          <a:srcRect/>
          <a:stretch/>
        </p:blipFill>
        <p:spPr>
          <a:xfrm>
            <a:off x="9792066" y="3461420"/>
            <a:ext cx="806567" cy="997211"/>
          </a:xfrm>
          <a:prstGeom prst="rect">
            <a:avLst/>
          </a:prstGeom>
          <a:noFill/>
          <a:ln>
            <a:noFill/>
          </a:ln>
        </p:spPr>
      </p:pic>
      <p:sp>
        <p:nvSpPr>
          <p:cNvPr id="129" name="Google Shape;129;p3"/>
          <p:cNvSpPr txBox="1"/>
          <p:nvPr/>
        </p:nvSpPr>
        <p:spPr>
          <a:xfrm>
            <a:off x="9133018" y="4259937"/>
            <a:ext cx="219964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lt1"/>
                </a:solidFill>
                <a:latin typeface="Verdana"/>
                <a:ea typeface="Verdana"/>
                <a:cs typeface="Verdana"/>
                <a:sym typeface="Verdana"/>
              </a:rPr>
              <a:t>7 International </a:t>
            </a:r>
            <a:endParaRPr/>
          </a:p>
          <a:p>
            <a:pPr marL="0" marR="0" lvl="0" indent="0" algn="ctr" rtl="0">
              <a:spcBef>
                <a:spcPts val="0"/>
              </a:spcBef>
              <a:spcAft>
                <a:spcPts val="0"/>
              </a:spcAft>
              <a:buNone/>
            </a:pPr>
            <a:r>
              <a:rPr lang="en-IN" sz="1600" b="1">
                <a:solidFill>
                  <a:schemeClr val="lt1"/>
                </a:solidFill>
                <a:latin typeface="Verdana"/>
                <a:ea typeface="Verdana"/>
                <a:cs typeface="Verdana"/>
                <a:sym typeface="Verdana"/>
              </a:rPr>
              <a:t>Participations in</a:t>
            </a:r>
            <a:endParaRPr/>
          </a:p>
          <a:p>
            <a:pPr marL="0" marR="0" lvl="0" indent="0" algn="ctr" rtl="0">
              <a:spcBef>
                <a:spcPts val="0"/>
              </a:spcBef>
              <a:spcAft>
                <a:spcPts val="0"/>
              </a:spcAft>
              <a:buNone/>
            </a:pPr>
            <a:r>
              <a:rPr lang="en-IN" sz="1600" b="1">
                <a:solidFill>
                  <a:schemeClr val="lt1"/>
                </a:solidFill>
                <a:latin typeface="Verdana"/>
                <a:ea typeface="Verdana"/>
                <a:cs typeface="Verdana"/>
                <a:sym typeface="Verdana"/>
              </a:rPr>
              <a:t>ROBOCUP &amp; FIRA</a:t>
            </a:r>
            <a:endParaRPr sz="1600" b="1">
              <a:solidFill>
                <a:schemeClr val="lt1"/>
              </a:solidFill>
              <a:latin typeface="Verdana"/>
              <a:ea typeface="Verdana"/>
              <a:cs typeface="Verdana"/>
              <a:sym typeface="Verdana"/>
            </a:endParaRPr>
          </a:p>
        </p:txBody>
      </p:sp>
      <p:pic>
        <p:nvPicPr>
          <p:cNvPr id="130" name="Google Shape;130;p3"/>
          <p:cNvPicPr preferRelativeResize="0"/>
          <p:nvPr/>
        </p:nvPicPr>
        <p:blipFill rotWithShape="1">
          <a:blip r:embed="rId9">
            <a:alphaModFix/>
          </a:blip>
          <a:srcRect/>
          <a:stretch/>
        </p:blipFill>
        <p:spPr>
          <a:xfrm>
            <a:off x="9974518" y="5090934"/>
            <a:ext cx="486882" cy="601964"/>
          </a:xfrm>
          <a:prstGeom prst="rect">
            <a:avLst/>
          </a:prstGeom>
          <a:noFill/>
          <a:ln>
            <a:noFill/>
          </a:ln>
        </p:spPr>
      </p:pic>
      <p:sp>
        <p:nvSpPr>
          <p:cNvPr id="131" name="Google Shape;131;p3"/>
          <p:cNvSpPr txBox="1"/>
          <p:nvPr/>
        </p:nvSpPr>
        <p:spPr>
          <a:xfrm>
            <a:off x="8980744" y="5622933"/>
            <a:ext cx="256512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chemeClr val="lt1"/>
                </a:solidFill>
                <a:latin typeface="Verdana"/>
                <a:ea typeface="Verdana"/>
                <a:cs typeface="Verdana"/>
                <a:sym typeface="Verdana"/>
              </a:rPr>
              <a:t>Bronze in FIRA 2015</a:t>
            </a:r>
            <a:endParaRPr/>
          </a:p>
          <a:p>
            <a:pPr marL="0" marR="0" lvl="0" indent="0" algn="ctr" rtl="0">
              <a:spcBef>
                <a:spcPts val="0"/>
              </a:spcBef>
              <a:spcAft>
                <a:spcPts val="0"/>
              </a:spcAft>
              <a:buNone/>
            </a:pPr>
            <a:r>
              <a:rPr lang="en-IN" sz="1600" b="1">
                <a:solidFill>
                  <a:schemeClr val="lt1"/>
                </a:solidFill>
                <a:latin typeface="Verdana"/>
                <a:ea typeface="Verdana"/>
                <a:cs typeface="Verdana"/>
                <a:sym typeface="Verdana"/>
              </a:rPr>
              <a:t>Deajeon, Korea</a:t>
            </a:r>
            <a:endParaRPr sz="1600" b="1">
              <a:solidFill>
                <a:schemeClr val="lt1"/>
              </a:solidFill>
              <a:latin typeface="Verdana"/>
              <a:ea typeface="Verdana"/>
              <a:cs typeface="Verdana"/>
              <a:sym typeface="Verdana"/>
            </a:endParaRPr>
          </a:p>
        </p:txBody>
      </p:sp>
      <p:cxnSp>
        <p:nvCxnSpPr>
          <p:cNvPr id="132" name="Google Shape;132;p3"/>
          <p:cNvCxnSpPr/>
          <p:nvPr/>
        </p:nvCxnSpPr>
        <p:spPr>
          <a:xfrm>
            <a:off x="2592400" y="349624"/>
            <a:ext cx="0" cy="662337"/>
          </a:xfrm>
          <a:prstGeom prst="straightConnector1">
            <a:avLst/>
          </a:prstGeom>
          <a:noFill/>
          <a:ln w="9525" cap="flat" cmpd="sng">
            <a:solidFill>
              <a:schemeClr val="dk2"/>
            </a:solidFill>
            <a:prstDash val="solid"/>
            <a:round/>
            <a:headEnd type="none" w="sm" len="sm"/>
            <a:tailEnd type="none" w="sm" len="sm"/>
          </a:ln>
        </p:spPr>
      </p:cxnSp>
      <p:sp>
        <p:nvSpPr>
          <p:cNvPr id="133" name="Google Shape;133;p3"/>
          <p:cNvSpPr txBox="1"/>
          <p:nvPr/>
        </p:nvSpPr>
        <p:spPr>
          <a:xfrm>
            <a:off x="2659635" y="143380"/>
            <a:ext cx="2907447"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a:solidFill>
                  <a:srgbClr val="0C0C0C"/>
                </a:solidFill>
                <a:latin typeface="Calibri"/>
                <a:ea typeface="Calibri"/>
                <a:cs typeface="Calibri"/>
                <a:sym typeface="Calibri"/>
              </a:rPr>
              <a:t>Facts</a:t>
            </a:r>
            <a:endParaRPr sz="5400">
              <a:solidFill>
                <a:srgbClr val="0C0C0C"/>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cxnSp>
        <p:nvCxnSpPr>
          <p:cNvPr id="236" name="Google Shape;236;p4"/>
          <p:cNvCxnSpPr/>
          <p:nvPr/>
        </p:nvCxnSpPr>
        <p:spPr>
          <a:xfrm>
            <a:off x="434022" y="1207450"/>
            <a:ext cx="11228095" cy="0"/>
          </a:xfrm>
          <a:prstGeom prst="straightConnector1">
            <a:avLst/>
          </a:prstGeom>
          <a:noFill/>
          <a:ln w="57150" cap="flat" cmpd="sng">
            <a:solidFill>
              <a:srgbClr val="3D85C6"/>
            </a:solidFill>
            <a:prstDash val="solid"/>
            <a:round/>
            <a:headEnd type="none" w="sm" len="sm"/>
            <a:tailEnd type="none" w="sm" len="sm"/>
          </a:ln>
        </p:spPr>
      </p:cxnSp>
      <p:grpSp>
        <p:nvGrpSpPr>
          <p:cNvPr id="237" name="Google Shape;237;p4"/>
          <p:cNvGrpSpPr/>
          <p:nvPr/>
        </p:nvGrpSpPr>
        <p:grpSpPr>
          <a:xfrm>
            <a:off x="9558462" y="87684"/>
            <a:ext cx="2103655" cy="1011381"/>
            <a:chOff x="9793840" y="196069"/>
            <a:chExt cx="1489438" cy="716082"/>
          </a:xfrm>
        </p:grpSpPr>
        <p:pic>
          <p:nvPicPr>
            <p:cNvPr id="238" name="Google Shape;238;p4"/>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239" name="Google Shape;239;p4"/>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240" name="Google Shape;240;p4"/>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241" name="Google Shape;241;p4"/>
          <p:cNvSpPr txBox="1"/>
          <p:nvPr/>
        </p:nvSpPr>
        <p:spPr>
          <a:xfrm>
            <a:off x="323306" y="232159"/>
            <a:ext cx="2336329"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sp>
        <p:nvSpPr>
          <p:cNvPr id="242" name="Google Shape;242;p4"/>
          <p:cNvSpPr txBox="1"/>
          <p:nvPr/>
        </p:nvSpPr>
        <p:spPr>
          <a:xfrm>
            <a:off x="434021" y="1516197"/>
            <a:ext cx="5133061" cy="51741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Clr>
                <a:schemeClr val="dk1"/>
              </a:buClr>
              <a:buSzPts val="1800"/>
              <a:buFont typeface="Calibri"/>
              <a:buNone/>
            </a:pPr>
            <a:r>
              <a:rPr lang="en-IN" sz="1800" dirty="0">
                <a:solidFill>
                  <a:schemeClr val="dk1"/>
                </a:solidFill>
                <a:latin typeface="Calibri"/>
                <a:ea typeface="Calibri"/>
                <a:cs typeface="Calibri"/>
                <a:sym typeface="Calibri"/>
              </a:rPr>
              <a:t>As a sponsor </a:t>
            </a:r>
            <a:r>
              <a:rPr lang="en-IN" sz="1800" dirty="0" smtClean="0">
                <a:solidFill>
                  <a:schemeClr val="dk1"/>
                </a:solidFill>
                <a:latin typeface="Calibri"/>
                <a:ea typeface="Calibri"/>
                <a:cs typeface="Calibri"/>
                <a:sym typeface="Calibri"/>
              </a:rPr>
              <a:t>you’ll be supporting </a:t>
            </a:r>
            <a:r>
              <a:rPr lang="en-IN" sz="1800" dirty="0">
                <a:solidFill>
                  <a:schemeClr val="dk1"/>
                </a:solidFill>
                <a:latin typeface="Calibri"/>
                <a:ea typeface="Calibri"/>
                <a:cs typeface="Calibri"/>
                <a:sym typeface="Calibri"/>
              </a:rPr>
              <a:t>an internationally acting project with enthusiastic students from different courses of IIT </a:t>
            </a:r>
            <a:r>
              <a:rPr lang="en-IN" sz="1800" dirty="0" err="1">
                <a:solidFill>
                  <a:schemeClr val="dk1"/>
                </a:solidFill>
                <a:latin typeface="Calibri"/>
                <a:ea typeface="Calibri"/>
                <a:cs typeface="Calibri"/>
                <a:sym typeface="Calibri"/>
              </a:rPr>
              <a:t>Kharagpur</a:t>
            </a:r>
            <a:r>
              <a:rPr lang="en-IN" sz="1800" dirty="0">
                <a:solidFill>
                  <a:schemeClr val="dk1"/>
                </a:solidFill>
                <a:latin typeface="Calibri"/>
                <a:ea typeface="Calibri"/>
                <a:cs typeface="Calibri"/>
                <a:sym typeface="Calibri"/>
              </a:rPr>
              <a:t>.</a:t>
            </a:r>
            <a:endParaRPr dirty="0"/>
          </a:p>
          <a:p>
            <a:pPr marL="0" marR="0" lvl="0" indent="0" algn="just"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Calibri"/>
              <a:buNone/>
            </a:pPr>
            <a:r>
              <a:rPr lang="en-IN" sz="1800" dirty="0">
                <a:solidFill>
                  <a:schemeClr val="dk1"/>
                </a:solidFill>
                <a:latin typeface="Calibri"/>
                <a:ea typeface="Calibri"/>
                <a:cs typeface="Calibri"/>
                <a:sym typeface="Calibri"/>
              </a:rPr>
              <a:t>Use this opportunity to advertise your company and technology on a new platform. Support us and find professionals for the work of tomorrow.</a:t>
            </a:r>
            <a:endParaRPr dirty="0"/>
          </a:p>
          <a:p>
            <a:pPr marL="0" marR="0" lvl="0" indent="0" algn="just"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Calibri"/>
              <a:buNone/>
            </a:pPr>
            <a:r>
              <a:rPr lang="en-IN" sz="1800" b="1" u="sng" dirty="0">
                <a:solidFill>
                  <a:schemeClr val="dk1"/>
                </a:solidFill>
                <a:latin typeface="Calibri"/>
                <a:ea typeface="Calibri"/>
                <a:cs typeface="Calibri"/>
                <a:sym typeface="Calibri"/>
              </a:rPr>
              <a:t>Participating Courses</a:t>
            </a:r>
            <a:endParaRPr dirty="0"/>
          </a:p>
          <a:p>
            <a:pPr marL="0" marR="0" lvl="0" indent="0" algn="l" rtl="0">
              <a:spcBef>
                <a:spcPts val="0"/>
              </a:spcBef>
              <a:spcAft>
                <a:spcPts val="0"/>
              </a:spcAft>
              <a:buClr>
                <a:schemeClr val="dk1"/>
              </a:buClr>
              <a:buSzPts val="1800"/>
              <a:buFont typeface="Calibri"/>
              <a:buNone/>
            </a:pPr>
            <a:endParaRPr sz="1800" b="1" u="sng" dirty="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IN" sz="1800" dirty="0">
                <a:solidFill>
                  <a:schemeClr val="dk1"/>
                </a:solidFill>
                <a:latin typeface="Calibri"/>
                <a:ea typeface="Calibri"/>
                <a:cs typeface="Calibri"/>
                <a:sym typeface="Calibri"/>
              </a:rPr>
              <a:t>Computer Science Engineering</a:t>
            </a:r>
            <a:endParaRPr sz="1800" dirty="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IN" sz="1800" dirty="0">
                <a:solidFill>
                  <a:schemeClr val="dk1"/>
                </a:solidFill>
                <a:latin typeface="Calibri"/>
                <a:ea typeface="Calibri"/>
                <a:cs typeface="Calibri"/>
                <a:sym typeface="Calibri"/>
              </a:rPr>
              <a:t>Mathematics and Computing</a:t>
            </a:r>
            <a:endParaRPr dirty="0"/>
          </a:p>
          <a:p>
            <a:pPr marL="457200" marR="0" lvl="0" indent="-342900" algn="l" rtl="0">
              <a:spcBef>
                <a:spcPts val="0"/>
              </a:spcBef>
              <a:spcAft>
                <a:spcPts val="0"/>
              </a:spcAft>
              <a:buClr>
                <a:schemeClr val="dk1"/>
              </a:buClr>
              <a:buSzPts val="1800"/>
              <a:buFont typeface="Calibri"/>
              <a:buChar char="●"/>
            </a:pPr>
            <a:r>
              <a:rPr lang="en-IN" sz="1800" dirty="0">
                <a:solidFill>
                  <a:schemeClr val="dk1"/>
                </a:solidFill>
                <a:latin typeface="Calibri"/>
                <a:ea typeface="Calibri"/>
                <a:cs typeface="Calibri"/>
                <a:sym typeface="Calibri"/>
              </a:rPr>
              <a:t>Electrical Engineering</a:t>
            </a:r>
            <a:endParaRPr dirty="0"/>
          </a:p>
          <a:p>
            <a:pPr marL="457200" marR="0" lvl="0" indent="-342900" algn="l" rtl="0">
              <a:spcBef>
                <a:spcPts val="0"/>
              </a:spcBef>
              <a:spcAft>
                <a:spcPts val="0"/>
              </a:spcAft>
              <a:buClr>
                <a:schemeClr val="dk1"/>
              </a:buClr>
              <a:buSzPts val="1800"/>
              <a:buFont typeface="Calibri"/>
              <a:buChar char="●"/>
            </a:pPr>
            <a:r>
              <a:rPr lang="en-IN" sz="1800" dirty="0">
                <a:solidFill>
                  <a:schemeClr val="dk1"/>
                </a:solidFill>
                <a:latin typeface="Calibri"/>
                <a:ea typeface="Calibri"/>
                <a:cs typeface="Calibri"/>
                <a:sym typeface="Calibri"/>
              </a:rPr>
              <a:t>Electronic and Electrical Communication</a:t>
            </a:r>
            <a:endParaRPr dirty="0"/>
          </a:p>
          <a:p>
            <a:pPr marL="457200" marR="0" lvl="0" indent="-342900" algn="l" rtl="0">
              <a:spcBef>
                <a:spcPts val="0"/>
              </a:spcBef>
              <a:spcAft>
                <a:spcPts val="0"/>
              </a:spcAft>
              <a:buClr>
                <a:schemeClr val="dk1"/>
              </a:buClr>
              <a:buSzPts val="1800"/>
              <a:buFont typeface="Calibri"/>
              <a:buChar char="●"/>
            </a:pPr>
            <a:r>
              <a:rPr lang="en-IN" sz="1800" dirty="0">
                <a:solidFill>
                  <a:schemeClr val="dk1"/>
                </a:solidFill>
                <a:latin typeface="Calibri"/>
                <a:ea typeface="Calibri"/>
                <a:cs typeface="Calibri"/>
                <a:sym typeface="Calibri"/>
              </a:rPr>
              <a:t>Mechanical Engineering</a:t>
            </a:r>
            <a:endParaRPr dirty="0"/>
          </a:p>
          <a:p>
            <a:pPr marL="457200" marR="0" lvl="0" indent="-342900" algn="l" rtl="0">
              <a:spcBef>
                <a:spcPts val="0"/>
              </a:spcBef>
              <a:spcAft>
                <a:spcPts val="0"/>
              </a:spcAft>
              <a:buClr>
                <a:schemeClr val="dk1"/>
              </a:buClr>
              <a:buSzPts val="1800"/>
              <a:buFont typeface="Calibri"/>
              <a:buChar char="●"/>
            </a:pPr>
            <a:r>
              <a:rPr lang="en-IN" sz="1800" dirty="0">
                <a:solidFill>
                  <a:schemeClr val="dk1"/>
                </a:solidFill>
                <a:latin typeface="Calibri"/>
                <a:ea typeface="Calibri"/>
                <a:cs typeface="Calibri"/>
                <a:sym typeface="Calibri"/>
              </a:rPr>
              <a:t>Aerospace Engineering</a:t>
            </a:r>
            <a:endParaRPr dirty="0"/>
          </a:p>
          <a:p>
            <a:pPr marL="457200" marR="0" lvl="0" indent="-342900" algn="l" rtl="0">
              <a:spcBef>
                <a:spcPts val="0"/>
              </a:spcBef>
              <a:spcAft>
                <a:spcPts val="0"/>
              </a:spcAft>
              <a:buClr>
                <a:schemeClr val="dk1"/>
              </a:buClr>
              <a:buSzPts val="1800"/>
              <a:buFont typeface="Calibri"/>
              <a:buChar char="●"/>
            </a:pPr>
            <a:r>
              <a:rPr lang="en-IN" sz="1800" dirty="0">
                <a:solidFill>
                  <a:schemeClr val="dk1"/>
                </a:solidFill>
                <a:latin typeface="Calibri"/>
                <a:ea typeface="Calibri"/>
                <a:cs typeface="Calibri"/>
                <a:sym typeface="Calibri"/>
              </a:rPr>
              <a:t>Materials Engineering </a:t>
            </a:r>
            <a:endParaRPr sz="1800" dirty="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IN" sz="1800" dirty="0">
                <a:solidFill>
                  <a:schemeClr val="dk1"/>
                </a:solidFill>
                <a:latin typeface="Calibri"/>
                <a:ea typeface="Calibri"/>
                <a:cs typeface="Calibri"/>
                <a:sym typeface="Calibri"/>
              </a:rPr>
              <a:t>Chemical Engineering</a:t>
            </a:r>
            <a:endParaRPr dirty="0"/>
          </a:p>
          <a:p>
            <a:pPr marL="0" marR="0" lvl="0" indent="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Calibri"/>
              <a:buNone/>
            </a:pPr>
            <a:r>
              <a:rPr lang="en-IN"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p:txBody>
      </p:sp>
      <p:cxnSp>
        <p:nvCxnSpPr>
          <p:cNvPr id="243" name="Google Shape;243;p4"/>
          <p:cNvCxnSpPr/>
          <p:nvPr/>
        </p:nvCxnSpPr>
        <p:spPr>
          <a:xfrm>
            <a:off x="2592400" y="349624"/>
            <a:ext cx="0" cy="662337"/>
          </a:xfrm>
          <a:prstGeom prst="straightConnector1">
            <a:avLst/>
          </a:prstGeom>
          <a:noFill/>
          <a:ln w="9525" cap="flat" cmpd="sng">
            <a:solidFill>
              <a:schemeClr val="dk2"/>
            </a:solidFill>
            <a:prstDash val="solid"/>
            <a:round/>
            <a:headEnd type="none" w="sm" len="sm"/>
            <a:tailEnd type="none" w="sm" len="sm"/>
          </a:ln>
        </p:spPr>
      </p:cxnSp>
      <p:sp>
        <p:nvSpPr>
          <p:cNvPr id="244" name="Google Shape;244;p4"/>
          <p:cNvSpPr txBox="1"/>
          <p:nvPr/>
        </p:nvSpPr>
        <p:spPr>
          <a:xfrm>
            <a:off x="2689823" y="176104"/>
            <a:ext cx="4177893"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dirty="0">
                <a:solidFill>
                  <a:srgbClr val="0C0C0C"/>
                </a:solidFill>
                <a:latin typeface="Calibri"/>
                <a:ea typeface="Calibri"/>
                <a:cs typeface="Calibri"/>
                <a:sym typeface="Calibri"/>
              </a:rPr>
              <a:t>The Team</a:t>
            </a:r>
            <a:endParaRPr sz="5400" dirty="0">
              <a:solidFill>
                <a:srgbClr val="0C0C0C"/>
              </a:solidFill>
              <a:latin typeface="Calibri"/>
              <a:ea typeface="Calibri"/>
              <a:cs typeface="Calibri"/>
              <a:sym typeface="Calibri"/>
            </a:endParaRPr>
          </a:p>
        </p:txBody>
      </p:sp>
      <p:pic>
        <p:nvPicPr>
          <p:cNvPr id="245" name="Google Shape;245;p4"/>
          <p:cNvPicPr preferRelativeResize="0"/>
          <p:nvPr/>
        </p:nvPicPr>
        <p:blipFill rotWithShape="1">
          <a:blip r:embed="rId5">
            <a:alphaModFix/>
          </a:blip>
          <a:srcRect l="1066" t="15558" r="-1" b="22089"/>
          <a:stretch/>
        </p:blipFill>
        <p:spPr>
          <a:xfrm>
            <a:off x="5850656" y="1661258"/>
            <a:ext cx="5811461" cy="2746968"/>
          </a:xfrm>
          <a:prstGeom prst="rect">
            <a:avLst/>
          </a:prstGeom>
          <a:noFill/>
          <a:ln>
            <a:noFill/>
          </a:ln>
        </p:spPr>
      </p:pic>
      <p:pic>
        <p:nvPicPr>
          <p:cNvPr id="246" name="Google Shape;246;p4"/>
          <p:cNvPicPr preferRelativeResize="0"/>
          <p:nvPr/>
        </p:nvPicPr>
        <p:blipFill>
          <a:blip r:embed="rId6">
            <a:alphaModFix/>
          </a:blip>
          <a:stretch>
            <a:fillRect/>
          </a:stretch>
        </p:blipFill>
        <p:spPr>
          <a:xfrm>
            <a:off x="5850650" y="4545325"/>
            <a:ext cx="5811472" cy="2144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6"/>
          <p:cNvCxnSpPr/>
          <p:nvPr/>
        </p:nvCxnSpPr>
        <p:spPr>
          <a:xfrm>
            <a:off x="434022" y="1207450"/>
            <a:ext cx="11228095" cy="0"/>
          </a:xfrm>
          <a:prstGeom prst="straightConnector1">
            <a:avLst/>
          </a:prstGeom>
          <a:noFill/>
          <a:ln w="57150" cap="flat" cmpd="sng">
            <a:solidFill>
              <a:srgbClr val="3D85C6"/>
            </a:solidFill>
            <a:prstDash val="solid"/>
            <a:round/>
            <a:headEnd type="none" w="sm" len="sm"/>
            <a:tailEnd type="none" w="sm" len="sm"/>
          </a:ln>
        </p:spPr>
      </p:cxnSp>
      <p:grpSp>
        <p:nvGrpSpPr>
          <p:cNvPr id="139" name="Google Shape;139;p6"/>
          <p:cNvGrpSpPr/>
          <p:nvPr/>
        </p:nvGrpSpPr>
        <p:grpSpPr>
          <a:xfrm>
            <a:off x="9558462" y="87684"/>
            <a:ext cx="2103655" cy="1011381"/>
            <a:chOff x="9793840" y="196069"/>
            <a:chExt cx="1489438" cy="716082"/>
          </a:xfrm>
        </p:grpSpPr>
        <p:pic>
          <p:nvPicPr>
            <p:cNvPr id="140" name="Google Shape;140;p6"/>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141" name="Google Shape;141;p6"/>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142" name="Google Shape;142;p6"/>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143" name="Google Shape;143;p6"/>
          <p:cNvSpPr txBox="1"/>
          <p:nvPr/>
        </p:nvSpPr>
        <p:spPr>
          <a:xfrm>
            <a:off x="323306" y="232159"/>
            <a:ext cx="2336329"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cxnSp>
        <p:nvCxnSpPr>
          <p:cNvPr id="144" name="Google Shape;144;p6"/>
          <p:cNvCxnSpPr/>
          <p:nvPr/>
        </p:nvCxnSpPr>
        <p:spPr>
          <a:xfrm>
            <a:off x="2592400" y="349624"/>
            <a:ext cx="0" cy="662337"/>
          </a:xfrm>
          <a:prstGeom prst="straightConnector1">
            <a:avLst/>
          </a:prstGeom>
          <a:noFill/>
          <a:ln w="9525" cap="flat" cmpd="sng">
            <a:solidFill>
              <a:schemeClr val="dk2"/>
            </a:solidFill>
            <a:prstDash val="solid"/>
            <a:round/>
            <a:headEnd type="none" w="sm" len="sm"/>
            <a:tailEnd type="none" w="sm" len="sm"/>
          </a:ln>
        </p:spPr>
      </p:cxnSp>
      <p:sp>
        <p:nvSpPr>
          <p:cNvPr id="145" name="Google Shape;145;p6"/>
          <p:cNvSpPr txBox="1"/>
          <p:nvPr/>
        </p:nvSpPr>
        <p:spPr>
          <a:xfrm>
            <a:off x="2659635" y="143380"/>
            <a:ext cx="6662700"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a:solidFill>
                  <a:srgbClr val="0C0C0C"/>
                </a:solidFill>
                <a:latin typeface="Calibri"/>
                <a:ea typeface="Calibri"/>
                <a:cs typeface="Calibri"/>
                <a:sym typeface="Calibri"/>
              </a:rPr>
              <a:t>Competition</a:t>
            </a:r>
            <a:endParaRPr sz="5400">
              <a:solidFill>
                <a:srgbClr val="0C0C0C"/>
              </a:solidFill>
              <a:latin typeface="Calibri"/>
              <a:ea typeface="Calibri"/>
              <a:cs typeface="Calibri"/>
              <a:sym typeface="Calibri"/>
            </a:endParaRPr>
          </a:p>
        </p:txBody>
      </p:sp>
      <p:sp>
        <p:nvSpPr>
          <p:cNvPr id="146" name="Google Shape;146;p6"/>
          <p:cNvSpPr/>
          <p:nvPr/>
        </p:nvSpPr>
        <p:spPr>
          <a:xfrm>
            <a:off x="386685" y="1334892"/>
            <a:ext cx="7507394" cy="141577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i="1">
                <a:solidFill>
                  <a:srgbClr val="000000"/>
                </a:solidFill>
                <a:latin typeface="Trebuchet MS"/>
                <a:ea typeface="Trebuchet MS"/>
                <a:cs typeface="Trebuchet MS"/>
                <a:sym typeface="Trebuchet MS"/>
              </a:rPr>
              <a:t>“</a:t>
            </a:r>
            <a:r>
              <a:rPr lang="en-IN" sz="1400" i="1">
                <a:solidFill>
                  <a:srgbClr val="666666"/>
                </a:solidFill>
                <a:latin typeface="Trebuchet MS"/>
                <a:ea typeface="Trebuchet MS"/>
                <a:cs typeface="Trebuchet MS"/>
                <a:sym typeface="Trebuchet MS"/>
              </a:rPr>
              <a:t>By the year 2050, a team of fully autonomous humanoid robot soccer players shall win a soccer game, complying with the official rules of FIFA, against the winner of the most recent World Cup</a:t>
            </a:r>
            <a:r>
              <a:rPr lang="en-IN" sz="1800" i="1">
                <a:solidFill>
                  <a:srgbClr val="000000"/>
                </a:solidFill>
                <a:latin typeface="Trebuchet MS"/>
                <a:ea typeface="Trebuchet MS"/>
                <a:cs typeface="Trebuchet MS"/>
                <a:sym typeface="Trebuchet MS"/>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a:r>
            <a:br>
              <a:rPr lang="en-I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47" name="Google Shape;147;p6"/>
          <p:cNvSpPr/>
          <p:nvPr/>
        </p:nvSpPr>
        <p:spPr>
          <a:xfrm>
            <a:off x="434025" y="2253226"/>
            <a:ext cx="7507500" cy="4467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b="1">
                <a:solidFill>
                  <a:srgbClr val="222222"/>
                </a:solidFill>
                <a:latin typeface="Calibri"/>
                <a:ea typeface="Calibri"/>
                <a:cs typeface="Calibri"/>
                <a:sym typeface="Calibri"/>
              </a:rPr>
              <a:t>RoboCup</a:t>
            </a:r>
            <a:r>
              <a:rPr lang="en-IN" sz="1800">
                <a:solidFill>
                  <a:srgbClr val="222222"/>
                </a:solidFill>
                <a:latin typeface="Calibri"/>
                <a:ea typeface="Calibri"/>
                <a:cs typeface="Calibri"/>
                <a:sym typeface="Calibri"/>
              </a:rPr>
              <a:t> is an annual international robotics competition proposed and founded in 1997. The goal of RoboCup organization is to use the publicly appealing platform of Robo-Soccer to promote research in Robotics and Artificial Intelligence(AI).</a:t>
            </a:r>
            <a:endParaRPr sz="1800">
              <a:solidFill>
                <a:srgbClr val="222222"/>
              </a:solidFill>
              <a:latin typeface="Calibri"/>
              <a:ea typeface="Calibri"/>
              <a:cs typeface="Calibri"/>
              <a:sym typeface="Calibri"/>
            </a:endParaRPr>
          </a:p>
          <a:p>
            <a:pPr marL="0" marR="0" lvl="0" indent="0" algn="just" rtl="0">
              <a:spcBef>
                <a:spcPts val="0"/>
              </a:spcBef>
              <a:spcAft>
                <a:spcPts val="0"/>
              </a:spcAft>
              <a:buNone/>
            </a:pPr>
            <a:endParaRPr sz="1800">
              <a:solidFill>
                <a:srgbClr val="222222"/>
              </a:solidFill>
              <a:latin typeface="Calibri"/>
              <a:ea typeface="Calibri"/>
              <a:cs typeface="Calibri"/>
              <a:sym typeface="Calibri"/>
            </a:endParaRPr>
          </a:p>
          <a:p>
            <a:pPr marL="0" marR="0" lvl="0" indent="0" algn="just" rtl="0">
              <a:spcBef>
                <a:spcPts val="0"/>
              </a:spcBef>
              <a:spcAft>
                <a:spcPts val="0"/>
              </a:spcAft>
              <a:buNone/>
            </a:pPr>
            <a:r>
              <a:rPr lang="en-IN" sz="1800">
                <a:solidFill>
                  <a:srgbClr val="222222"/>
                </a:solidFill>
                <a:latin typeface="Calibri"/>
                <a:ea typeface="Calibri"/>
                <a:cs typeface="Calibri"/>
                <a:sym typeface="Calibri"/>
              </a:rPr>
              <a:t>The competition currently has 6 major domains: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rgbClr val="222222"/>
              </a:solidFill>
              <a:latin typeface="Calibri"/>
              <a:ea typeface="Calibri"/>
              <a:cs typeface="Calibri"/>
              <a:sym typeface="Calibri"/>
            </a:endParaRPr>
          </a:p>
          <a:p>
            <a:pPr marL="0" marR="0" lvl="0" indent="0" algn="l" rtl="0">
              <a:spcBef>
                <a:spcPts val="0"/>
              </a:spcBef>
              <a:spcAft>
                <a:spcPts val="0"/>
              </a:spcAft>
              <a:buNone/>
            </a:pPr>
            <a:endParaRPr sz="1800">
              <a:solidFill>
                <a:srgbClr val="222222"/>
              </a:solidFill>
              <a:latin typeface="Calibri"/>
              <a:ea typeface="Calibri"/>
              <a:cs typeface="Calibri"/>
              <a:sym typeface="Calibri"/>
            </a:endParaRPr>
          </a:p>
          <a:p>
            <a:pPr marL="0" marR="0" lvl="0" indent="0" algn="l" rtl="0">
              <a:spcBef>
                <a:spcPts val="0"/>
              </a:spcBef>
              <a:spcAft>
                <a:spcPts val="0"/>
              </a:spcAft>
              <a:buNone/>
            </a:pPr>
            <a:r>
              <a:rPr lang="en-IN" sz="1800">
                <a:solidFill>
                  <a:srgbClr val="222222"/>
                </a:solidFill>
                <a:latin typeface="Calibri"/>
                <a:ea typeface="Calibri"/>
                <a:cs typeface="Calibri"/>
                <a:sym typeface="Calibri"/>
              </a:rPr>
              <a:t>For more info on RoboCup visit:</a:t>
            </a:r>
            <a:r>
              <a:rPr lang="en-IN" sz="1800">
                <a:solidFill>
                  <a:schemeClr val="dk1"/>
                </a:solidFill>
                <a:latin typeface="Calibri"/>
                <a:ea typeface="Calibri"/>
                <a:cs typeface="Calibri"/>
                <a:sym typeface="Calibri"/>
              </a:rPr>
              <a:t> </a:t>
            </a:r>
            <a:r>
              <a:rPr lang="en-IN" sz="1800" u="sng">
                <a:solidFill>
                  <a:srgbClr val="0097A7"/>
                </a:solidFill>
                <a:latin typeface="Calibri"/>
                <a:ea typeface="Calibri"/>
                <a:cs typeface="Calibri"/>
                <a:sym typeface="Calibri"/>
                <a:hlinkClick r:id="rId5"/>
              </a:rPr>
              <a:t>www.robocup.org</a:t>
            </a:r>
            <a:r>
              <a:rPr lang="en-IN" sz="1800">
                <a:solidFill>
                  <a:schemeClr val="dk1"/>
                </a:solidFill>
                <a:latin typeface="Calibri"/>
                <a:ea typeface="Calibri"/>
                <a:cs typeface="Calibri"/>
                <a:sym typeface="Calibri"/>
              </a:rPr>
              <a:t> and </a:t>
            </a:r>
            <a:r>
              <a:rPr lang="en-IN" sz="1800" u="sng">
                <a:solidFill>
                  <a:srgbClr val="0097A7"/>
                </a:solidFill>
                <a:latin typeface="Calibri"/>
                <a:ea typeface="Calibri"/>
                <a:cs typeface="Calibri"/>
                <a:sym typeface="Calibri"/>
                <a:hlinkClick r:id="rId6"/>
              </a:rPr>
              <a:t>2020.robocup.org</a:t>
            </a:r>
            <a:endParaRPr sz="1800">
              <a:solidFill>
                <a:srgbClr val="0097A7"/>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a:r>
            <a:br>
              <a:rPr lang="en-I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48" name="Google Shape;148;p6"/>
          <p:cNvSpPr/>
          <p:nvPr/>
        </p:nvSpPr>
        <p:spPr>
          <a:xfrm>
            <a:off x="8164260" y="1364613"/>
            <a:ext cx="3498000" cy="5356200"/>
          </a:xfrm>
          <a:prstGeom prst="rect">
            <a:avLst/>
          </a:prstGeom>
          <a:solidFill>
            <a:srgbClr val="3D85C6"/>
          </a:solidFill>
          <a:ln w="127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6"/>
          <p:cNvSpPr txBox="1"/>
          <p:nvPr/>
        </p:nvSpPr>
        <p:spPr>
          <a:xfrm>
            <a:off x="8202443" y="1950268"/>
            <a:ext cx="3459673" cy="46884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rgbClr val="DDEAF6"/>
                </a:solidFill>
                <a:latin typeface="Verdana"/>
                <a:ea typeface="Verdana"/>
                <a:cs typeface="Verdana"/>
                <a:sym typeface="Verdana"/>
              </a:rPr>
              <a:t>Established: </a:t>
            </a:r>
            <a:r>
              <a:rPr lang="en-IN" sz="1600" b="1">
                <a:solidFill>
                  <a:schemeClr val="lt1"/>
                </a:solidFill>
                <a:latin typeface="Verdana"/>
                <a:ea typeface="Verdana"/>
                <a:cs typeface="Verdana"/>
                <a:sym typeface="Verdana"/>
              </a:rPr>
              <a:t>1997 in Japan</a:t>
            </a:r>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endParaRPr sz="1600" b="1">
              <a:solidFill>
                <a:schemeClr val="lt1"/>
              </a:solidFill>
              <a:latin typeface="Calibri"/>
              <a:ea typeface="Calibri"/>
              <a:cs typeface="Calibri"/>
              <a:sym typeface="Calibri"/>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r>
              <a:rPr lang="en-IN" sz="1600" b="1">
                <a:solidFill>
                  <a:srgbClr val="DDEAF6"/>
                </a:solidFill>
                <a:latin typeface="Verdana"/>
                <a:ea typeface="Verdana"/>
                <a:cs typeface="Verdana"/>
                <a:sym typeface="Verdana"/>
              </a:rPr>
              <a:t>Number of Editions: </a:t>
            </a:r>
            <a:r>
              <a:rPr lang="en-IN" sz="1600" b="1">
                <a:solidFill>
                  <a:schemeClr val="lt1"/>
                </a:solidFill>
                <a:latin typeface="Verdana"/>
                <a:ea typeface="Verdana"/>
                <a:cs typeface="Verdana"/>
                <a:sym typeface="Verdana"/>
              </a:rPr>
              <a:t>24</a:t>
            </a:r>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r>
              <a:rPr lang="en-IN" sz="1600" b="1">
                <a:solidFill>
                  <a:srgbClr val="DDEAF6"/>
                </a:solidFill>
                <a:latin typeface="Verdana"/>
                <a:ea typeface="Verdana"/>
                <a:cs typeface="Verdana"/>
                <a:sym typeface="Verdana"/>
              </a:rPr>
              <a:t>Participating Teams: </a:t>
            </a:r>
            <a:r>
              <a:rPr lang="en-IN" sz="1600" b="1">
                <a:solidFill>
                  <a:schemeClr val="lt1"/>
                </a:solidFill>
                <a:latin typeface="Verdana"/>
                <a:ea typeface="Verdana"/>
                <a:cs typeface="Verdana"/>
                <a:sym typeface="Verdana"/>
              </a:rPr>
              <a:t>500</a:t>
            </a:r>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r>
              <a:rPr lang="en-IN" sz="1600" b="1">
                <a:solidFill>
                  <a:srgbClr val="DDEAF6"/>
                </a:solidFill>
                <a:latin typeface="Verdana"/>
                <a:ea typeface="Verdana"/>
                <a:cs typeface="Verdana"/>
                <a:sym typeface="Verdana"/>
              </a:rPr>
              <a:t>Participating Countries: </a:t>
            </a:r>
            <a:r>
              <a:rPr lang="en-IN" sz="1600" b="1">
                <a:solidFill>
                  <a:schemeClr val="lt1"/>
                </a:solidFill>
                <a:latin typeface="Verdana"/>
                <a:ea typeface="Verdana"/>
                <a:cs typeface="Verdana"/>
                <a:sym typeface="Verdana"/>
              </a:rPr>
              <a:t>45</a:t>
            </a:r>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endParaRPr sz="1600" b="1">
              <a:solidFill>
                <a:schemeClr val="lt1"/>
              </a:solidFill>
              <a:latin typeface="Verdana"/>
              <a:ea typeface="Verdana"/>
              <a:cs typeface="Verdana"/>
              <a:sym typeface="Verdana"/>
            </a:endParaRPr>
          </a:p>
          <a:p>
            <a:pPr marL="0" marR="0" lvl="0" indent="0" algn="ctr" rtl="0">
              <a:spcBef>
                <a:spcPts val="200"/>
              </a:spcBef>
              <a:spcAft>
                <a:spcPts val="0"/>
              </a:spcAft>
              <a:buNone/>
            </a:pPr>
            <a:r>
              <a:rPr lang="en-IN" sz="1600" b="1">
                <a:solidFill>
                  <a:srgbClr val="DDEAF6"/>
                </a:solidFill>
                <a:latin typeface="Verdana"/>
                <a:ea typeface="Verdana"/>
                <a:cs typeface="Verdana"/>
                <a:sym typeface="Verdana"/>
              </a:rPr>
              <a:t>Total Participants: </a:t>
            </a:r>
            <a:r>
              <a:rPr lang="en-IN" sz="1600" b="1">
                <a:solidFill>
                  <a:schemeClr val="lt1"/>
                </a:solidFill>
                <a:latin typeface="Verdana"/>
                <a:ea typeface="Verdana"/>
                <a:cs typeface="Verdana"/>
                <a:sym typeface="Verdana"/>
              </a:rPr>
              <a:t>3,500+</a:t>
            </a:r>
            <a:endParaRPr/>
          </a:p>
        </p:txBody>
      </p:sp>
      <p:grpSp>
        <p:nvGrpSpPr>
          <p:cNvPr id="150" name="Google Shape;150;p6"/>
          <p:cNvGrpSpPr/>
          <p:nvPr/>
        </p:nvGrpSpPr>
        <p:grpSpPr>
          <a:xfrm>
            <a:off x="9528930" y="1445111"/>
            <a:ext cx="806567" cy="4797258"/>
            <a:chOff x="9337858" y="1445111"/>
            <a:chExt cx="806567" cy="4797258"/>
          </a:xfrm>
        </p:grpSpPr>
        <p:pic>
          <p:nvPicPr>
            <p:cNvPr id="151" name="Google Shape;151;p6" descr="Image result for established icon"/>
            <p:cNvPicPr preferRelativeResize="0"/>
            <p:nvPr/>
          </p:nvPicPr>
          <p:blipFill rotWithShape="1">
            <a:blip r:embed="rId7">
              <a:alphaModFix/>
            </a:blip>
            <a:srcRect/>
            <a:stretch/>
          </p:blipFill>
          <p:spPr>
            <a:xfrm>
              <a:off x="9480914" y="1445111"/>
              <a:ext cx="520456" cy="520456"/>
            </a:xfrm>
            <a:prstGeom prst="rect">
              <a:avLst/>
            </a:prstGeom>
            <a:noFill/>
            <a:ln>
              <a:noFill/>
            </a:ln>
          </p:spPr>
        </p:pic>
        <p:pic>
          <p:nvPicPr>
            <p:cNvPr id="152" name="Google Shape;152;p6"/>
            <p:cNvPicPr preferRelativeResize="0"/>
            <p:nvPr/>
          </p:nvPicPr>
          <p:blipFill rotWithShape="1">
            <a:blip r:embed="rId8">
              <a:alphaModFix/>
            </a:blip>
            <a:srcRect/>
            <a:stretch/>
          </p:blipFill>
          <p:spPr>
            <a:xfrm>
              <a:off x="9381329" y="3574255"/>
              <a:ext cx="726315" cy="544736"/>
            </a:xfrm>
            <a:prstGeom prst="rect">
              <a:avLst/>
            </a:prstGeom>
            <a:noFill/>
            <a:ln>
              <a:noFill/>
            </a:ln>
          </p:spPr>
        </p:pic>
        <p:pic>
          <p:nvPicPr>
            <p:cNvPr id="153" name="Google Shape;153;p6"/>
            <p:cNvPicPr preferRelativeResize="0"/>
            <p:nvPr/>
          </p:nvPicPr>
          <p:blipFill rotWithShape="1">
            <a:blip r:embed="rId9">
              <a:alphaModFix/>
            </a:blip>
            <a:srcRect/>
            <a:stretch/>
          </p:blipFill>
          <p:spPr>
            <a:xfrm>
              <a:off x="9513749" y="4693495"/>
              <a:ext cx="479007" cy="479007"/>
            </a:xfrm>
            <a:prstGeom prst="rect">
              <a:avLst/>
            </a:prstGeom>
            <a:noFill/>
            <a:ln>
              <a:noFill/>
            </a:ln>
          </p:spPr>
        </p:pic>
        <p:pic>
          <p:nvPicPr>
            <p:cNvPr id="154" name="Google Shape;154;p6"/>
            <p:cNvPicPr preferRelativeResize="0"/>
            <p:nvPr/>
          </p:nvPicPr>
          <p:blipFill rotWithShape="1">
            <a:blip r:embed="rId10">
              <a:alphaModFix/>
            </a:blip>
            <a:srcRect/>
            <a:stretch/>
          </p:blipFill>
          <p:spPr>
            <a:xfrm>
              <a:off x="9564332" y="5868537"/>
              <a:ext cx="373832" cy="373832"/>
            </a:xfrm>
            <a:prstGeom prst="rect">
              <a:avLst/>
            </a:prstGeom>
            <a:noFill/>
            <a:ln>
              <a:noFill/>
            </a:ln>
          </p:spPr>
        </p:pic>
        <p:pic>
          <p:nvPicPr>
            <p:cNvPr id="155" name="Google Shape;155;p6"/>
            <p:cNvPicPr preferRelativeResize="0"/>
            <p:nvPr/>
          </p:nvPicPr>
          <p:blipFill rotWithShape="1">
            <a:blip r:embed="rId11">
              <a:alphaModFix/>
            </a:blip>
            <a:srcRect/>
            <a:stretch/>
          </p:blipFill>
          <p:spPr>
            <a:xfrm>
              <a:off x="9337858" y="2224446"/>
              <a:ext cx="806567" cy="997211"/>
            </a:xfrm>
            <a:prstGeom prst="rect">
              <a:avLst/>
            </a:prstGeom>
            <a:noFill/>
            <a:ln>
              <a:noFill/>
            </a:ln>
          </p:spPr>
        </p:pic>
      </p:grpSp>
      <p:sp>
        <p:nvSpPr>
          <p:cNvPr id="156" name="Google Shape;156;p6"/>
          <p:cNvSpPr/>
          <p:nvPr/>
        </p:nvSpPr>
        <p:spPr>
          <a:xfrm>
            <a:off x="559833" y="4404327"/>
            <a:ext cx="1845300" cy="503700"/>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lt1"/>
                </a:solidFill>
                <a:latin typeface="Calibri"/>
                <a:ea typeface="Calibri"/>
                <a:cs typeface="Calibri"/>
                <a:sym typeface="Calibri"/>
              </a:rPr>
              <a:t>RoboCup </a:t>
            </a:r>
            <a:endParaRPr/>
          </a:p>
          <a:p>
            <a:pPr marL="0" marR="0" lvl="0" indent="0" algn="ctr" rtl="0">
              <a:spcBef>
                <a:spcPts val="0"/>
              </a:spcBef>
              <a:spcAft>
                <a:spcPts val="0"/>
              </a:spcAft>
              <a:buNone/>
            </a:pPr>
            <a:r>
              <a:rPr lang="en-IN" sz="1400">
                <a:solidFill>
                  <a:schemeClr val="lt1"/>
                </a:solidFill>
                <a:latin typeface="Calibri"/>
                <a:ea typeface="Calibri"/>
                <a:cs typeface="Calibri"/>
                <a:sym typeface="Calibri"/>
              </a:rPr>
              <a:t>Soccer</a:t>
            </a:r>
            <a:endParaRPr sz="1400">
              <a:solidFill>
                <a:schemeClr val="lt1"/>
              </a:solidFill>
              <a:latin typeface="Calibri"/>
              <a:ea typeface="Calibri"/>
              <a:cs typeface="Calibri"/>
              <a:sym typeface="Calibri"/>
            </a:endParaRPr>
          </a:p>
        </p:txBody>
      </p:sp>
      <p:sp>
        <p:nvSpPr>
          <p:cNvPr id="157" name="Google Shape;157;p6"/>
          <p:cNvSpPr/>
          <p:nvPr/>
        </p:nvSpPr>
        <p:spPr>
          <a:xfrm>
            <a:off x="3223563" y="4401127"/>
            <a:ext cx="1845300" cy="503700"/>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lt1"/>
                </a:solidFill>
                <a:latin typeface="Calibri"/>
                <a:ea typeface="Calibri"/>
                <a:cs typeface="Calibri"/>
                <a:sym typeface="Calibri"/>
              </a:rPr>
              <a:t>RoboCup </a:t>
            </a:r>
            <a:endParaRPr/>
          </a:p>
          <a:p>
            <a:pPr marL="0" marR="0" lvl="0" indent="0" algn="ctr" rtl="0">
              <a:spcBef>
                <a:spcPts val="0"/>
              </a:spcBef>
              <a:spcAft>
                <a:spcPts val="0"/>
              </a:spcAft>
              <a:buNone/>
            </a:pPr>
            <a:r>
              <a:rPr lang="en-IN" sz="1400">
                <a:solidFill>
                  <a:schemeClr val="lt1"/>
                </a:solidFill>
                <a:latin typeface="Calibri"/>
                <a:ea typeface="Calibri"/>
                <a:cs typeface="Calibri"/>
                <a:sym typeface="Calibri"/>
              </a:rPr>
              <a:t>Rescue</a:t>
            </a:r>
            <a:endParaRPr sz="1400">
              <a:solidFill>
                <a:schemeClr val="lt1"/>
              </a:solidFill>
              <a:latin typeface="Calibri"/>
              <a:ea typeface="Calibri"/>
              <a:cs typeface="Calibri"/>
              <a:sym typeface="Calibri"/>
            </a:endParaRPr>
          </a:p>
        </p:txBody>
      </p:sp>
      <p:sp>
        <p:nvSpPr>
          <p:cNvPr id="158" name="Google Shape;158;p6"/>
          <p:cNvSpPr/>
          <p:nvPr/>
        </p:nvSpPr>
        <p:spPr>
          <a:xfrm>
            <a:off x="5887293" y="4381530"/>
            <a:ext cx="1845300" cy="503700"/>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lt1"/>
                </a:solidFill>
                <a:latin typeface="Calibri"/>
                <a:ea typeface="Calibri"/>
                <a:cs typeface="Calibri"/>
                <a:sym typeface="Calibri"/>
              </a:rPr>
              <a:t>RoboCup </a:t>
            </a:r>
            <a:endParaRPr/>
          </a:p>
          <a:p>
            <a:pPr marL="0" marR="0" lvl="0" indent="0" algn="ctr" rtl="0">
              <a:spcBef>
                <a:spcPts val="0"/>
              </a:spcBef>
              <a:spcAft>
                <a:spcPts val="0"/>
              </a:spcAft>
              <a:buNone/>
            </a:pPr>
            <a:r>
              <a:rPr lang="en-IN" sz="1400">
                <a:solidFill>
                  <a:schemeClr val="lt1"/>
                </a:solidFill>
                <a:latin typeface="Calibri"/>
                <a:ea typeface="Calibri"/>
                <a:cs typeface="Calibri"/>
                <a:sym typeface="Calibri"/>
              </a:rPr>
              <a:t>@Home</a:t>
            </a:r>
            <a:endParaRPr sz="1400">
              <a:solidFill>
                <a:schemeClr val="lt1"/>
              </a:solidFill>
              <a:latin typeface="Calibri"/>
              <a:ea typeface="Calibri"/>
              <a:cs typeface="Calibri"/>
              <a:sym typeface="Calibri"/>
            </a:endParaRPr>
          </a:p>
        </p:txBody>
      </p:sp>
      <p:sp>
        <p:nvSpPr>
          <p:cNvPr id="159" name="Google Shape;159;p6"/>
          <p:cNvSpPr/>
          <p:nvPr/>
        </p:nvSpPr>
        <p:spPr>
          <a:xfrm>
            <a:off x="559833" y="4984133"/>
            <a:ext cx="1845300" cy="503700"/>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lt1"/>
                </a:solidFill>
                <a:latin typeface="Calibri"/>
                <a:ea typeface="Calibri"/>
                <a:cs typeface="Calibri"/>
                <a:sym typeface="Calibri"/>
              </a:rPr>
              <a:t>RoboCup </a:t>
            </a:r>
            <a:endParaRPr/>
          </a:p>
          <a:p>
            <a:pPr marL="0" marR="0" lvl="0" indent="0" algn="ctr" rtl="0">
              <a:spcBef>
                <a:spcPts val="0"/>
              </a:spcBef>
              <a:spcAft>
                <a:spcPts val="0"/>
              </a:spcAft>
              <a:buNone/>
            </a:pPr>
            <a:r>
              <a:rPr lang="en-IN" sz="1400">
                <a:solidFill>
                  <a:schemeClr val="lt1"/>
                </a:solidFill>
                <a:latin typeface="Calibri"/>
                <a:ea typeface="Calibri"/>
                <a:cs typeface="Calibri"/>
                <a:sym typeface="Calibri"/>
              </a:rPr>
              <a:t>@Work</a:t>
            </a:r>
            <a:endParaRPr sz="1400">
              <a:solidFill>
                <a:schemeClr val="lt1"/>
              </a:solidFill>
              <a:latin typeface="Calibri"/>
              <a:ea typeface="Calibri"/>
              <a:cs typeface="Calibri"/>
              <a:sym typeface="Calibri"/>
            </a:endParaRPr>
          </a:p>
        </p:txBody>
      </p:sp>
      <p:sp>
        <p:nvSpPr>
          <p:cNvPr id="160" name="Google Shape;160;p6"/>
          <p:cNvSpPr/>
          <p:nvPr/>
        </p:nvSpPr>
        <p:spPr>
          <a:xfrm>
            <a:off x="3223563" y="4986405"/>
            <a:ext cx="1845300" cy="503700"/>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lt1"/>
                </a:solidFill>
                <a:latin typeface="Calibri"/>
                <a:ea typeface="Calibri"/>
                <a:cs typeface="Calibri"/>
                <a:sym typeface="Calibri"/>
              </a:rPr>
              <a:t>RoboCup </a:t>
            </a:r>
            <a:endParaRPr/>
          </a:p>
          <a:p>
            <a:pPr marL="0" marR="0" lvl="0" indent="0" algn="ctr" rtl="0">
              <a:spcBef>
                <a:spcPts val="0"/>
              </a:spcBef>
              <a:spcAft>
                <a:spcPts val="0"/>
              </a:spcAft>
              <a:buNone/>
            </a:pPr>
            <a:r>
              <a:rPr lang="en-IN" sz="1400">
                <a:solidFill>
                  <a:schemeClr val="lt1"/>
                </a:solidFill>
                <a:latin typeface="Calibri"/>
                <a:ea typeface="Calibri"/>
                <a:cs typeface="Calibri"/>
                <a:sym typeface="Calibri"/>
              </a:rPr>
              <a:t>Logistics</a:t>
            </a:r>
            <a:endParaRPr sz="1400">
              <a:solidFill>
                <a:schemeClr val="lt1"/>
              </a:solidFill>
              <a:latin typeface="Calibri"/>
              <a:ea typeface="Calibri"/>
              <a:cs typeface="Calibri"/>
              <a:sym typeface="Calibri"/>
            </a:endParaRPr>
          </a:p>
        </p:txBody>
      </p:sp>
      <p:sp>
        <p:nvSpPr>
          <p:cNvPr id="161" name="Google Shape;161;p6"/>
          <p:cNvSpPr/>
          <p:nvPr/>
        </p:nvSpPr>
        <p:spPr>
          <a:xfrm>
            <a:off x="5887293" y="4984133"/>
            <a:ext cx="1845300" cy="503700"/>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400">
                <a:solidFill>
                  <a:schemeClr val="lt1"/>
                </a:solidFill>
                <a:latin typeface="Calibri"/>
                <a:ea typeface="Calibri"/>
                <a:cs typeface="Calibri"/>
                <a:sym typeface="Calibri"/>
              </a:rPr>
              <a:t>RoboCup </a:t>
            </a:r>
            <a:endParaRPr/>
          </a:p>
          <a:p>
            <a:pPr marL="0" marR="0" lvl="0" indent="0" algn="ctr" rtl="0">
              <a:spcBef>
                <a:spcPts val="0"/>
              </a:spcBef>
              <a:spcAft>
                <a:spcPts val="0"/>
              </a:spcAft>
              <a:buNone/>
            </a:pPr>
            <a:r>
              <a:rPr lang="en-IN" sz="1400">
                <a:solidFill>
                  <a:schemeClr val="lt1"/>
                </a:solidFill>
                <a:latin typeface="Calibri"/>
                <a:ea typeface="Calibri"/>
                <a:cs typeface="Calibri"/>
                <a:sym typeface="Calibri"/>
              </a:rPr>
              <a:t>Junior</a:t>
            </a:r>
            <a:endParaRPr sz="14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cxnSp>
        <p:nvCxnSpPr>
          <p:cNvPr id="166" name="Google Shape;166;p7"/>
          <p:cNvCxnSpPr/>
          <p:nvPr/>
        </p:nvCxnSpPr>
        <p:spPr>
          <a:xfrm>
            <a:off x="434022" y="1207450"/>
            <a:ext cx="11228095" cy="0"/>
          </a:xfrm>
          <a:prstGeom prst="straightConnector1">
            <a:avLst/>
          </a:prstGeom>
          <a:noFill/>
          <a:ln w="57150" cap="flat" cmpd="sng">
            <a:solidFill>
              <a:srgbClr val="3D85C6"/>
            </a:solidFill>
            <a:prstDash val="solid"/>
            <a:round/>
            <a:headEnd type="none" w="sm" len="sm"/>
            <a:tailEnd type="none" w="sm" len="sm"/>
          </a:ln>
        </p:spPr>
      </p:cxnSp>
      <p:grpSp>
        <p:nvGrpSpPr>
          <p:cNvPr id="167" name="Google Shape;167;p7"/>
          <p:cNvGrpSpPr/>
          <p:nvPr/>
        </p:nvGrpSpPr>
        <p:grpSpPr>
          <a:xfrm>
            <a:off x="9558462" y="87684"/>
            <a:ext cx="2103655" cy="1011381"/>
            <a:chOff x="9793840" y="196069"/>
            <a:chExt cx="1489438" cy="716082"/>
          </a:xfrm>
        </p:grpSpPr>
        <p:pic>
          <p:nvPicPr>
            <p:cNvPr id="168" name="Google Shape;168;p7"/>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169" name="Google Shape;169;p7"/>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170" name="Google Shape;170;p7"/>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171" name="Google Shape;171;p7"/>
          <p:cNvSpPr txBox="1"/>
          <p:nvPr/>
        </p:nvSpPr>
        <p:spPr>
          <a:xfrm>
            <a:off x="323306" y="232159"/>
            <a:ext cx="2336329"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cxnSp>
        <p:nvCxnSpPr>
          <p:cNvPr id="172" name="Google Shape;172;p7"/>
          <p:cNvCxnSpPr/>
          <p:nvPr/>
        </p:nvCxnSpPr>
        <p:spPr>
          <a:xfrm>
            <a:off x="2592400" y="349624"/>
            <a:ext cx="0" cy="662337"/>
          </a:xfrm>
          <a:prstGeom prst="straightConnector1">
            <a:avLst/>
          </a:prstGeom>
          <a:noFill/>
          <a:ln w="9525" cap="flat" cmpd="sng">
            <a:solidFill>
              <a:schemeClr val="dk2"/>
            </a:solidFill>
            <a:prstDash val="solid"/>
            <a:round/>
            <a:headEnd type="none" w="sm" len="sm"/>
            <a:tailEnd type="none" w="sm" len="sm"/>
          </a:ln>
        </p:spPr>
      </p:cxnSp>
      <p:sp>
        <p:nvSpPr>
          <p:cNvPr id="173" name="Google Shape;173;p7"/>
          <p:cNvSpPr txBox="1"/>
          <p:nvPr/>
        </p:nvSpPr>
        <p:spPr>
          <a:xfrm>
            <a:off x="2659635" y="143380"/>
            <a:ext cx="4884165"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a:solidFill>
                  <a:srgbClr val="0C0C0C"/>
                </a:solidFill>
                <a:latin typeface="Calibri"/>
                <a:ea typeface="Calibri"/>
                <a:cs typeface="Calibri"/>
                <a:sym typeface="Calibri"/>
              </a:rPr>
              <a:t>Achievements</a:t>
            </a:r>
            <a:endParaRPr sz="5400">
              <a:solidFill>
                <a:srgbClr val="0C0C0C"/>
              </a:solidFill>
              <a:latin typeface="Calibri"/>
              <a:ea typeface="Calibri"/>
              <a:cs typeface="Calibri"/>
              <a:sym typeface="Calibri"/>
            </a:endParaRPr>
          </a:p>
        </p:txBody>
      </p:sp>
      <p:cxnSp>
        <p:nvCxnSpPr>
          <p:cNvPr id="174" name="Google Shape;174;p7"/>
          <p:cNvCxnSpPr/>
          <p:nvPr/>
        </p:nvCxnSpPr>
        <p:spPr>
          <a:xfrm>
            <a:off x="786917" y="3851624"/>
            <a:ext cx="10363304" cy="0"/>
          </a:xfrm>
          <a:prstGeom prst="straightConnector1">
            <a:avLst/>
          </a:prstGeom>
          <a:noFill/>
          <a:ln w="19050" cap="flat" cmpd="sng">
            <a:solidFill>
              <a:schemeClr val="dk1"/>
            </a:solidFill>
            <a:prstDash val="dot"/>
            <a:round/>
            <a:headEnd type="none" w="sm" len="sm"/>
            <a:tailEnd type="none" w="sm" len="sm"/>
          </a:ln>
        </p:spPr>
      </p:cxnSp>
      <p:sp>
        <p:nvSpPr>
          <p:cNvPr id="175" name="Google Shape;175;p7"/>
          <p:cNvSpPr/>
          <p:nvPr/>
        </p:nvSpPr>
        <p:spPr>
          <a:xfrm>
            <a:off x="705034" y="3753674"/>
            <a:ext cx="196199" cy="195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6" name="Google Shape;176;p7"/>
          <p:cNvCxnSpPr>
            <a:stCxn id="175" idx="0"/>
          </p:cNvCxnSpPr>
          <p:nvPr/>
        </p:nvCxnSpPr>
        <p:spPr>
          <a:xfrm rot="10800000">
            <a:off x="803133" y="2544674"/>
            <a:ext cx="0" cy="1209000"/>
          </a:xfrm>
          <a:prstGeom prst="straightConnector1">
            <a:avLst/>
          </a:prstGeom>
          <a:noFill/>
          <a:ln w="19050" cap="flat" cmpd="sng">
            <a:solidFill>
              <a:schemeClr val="dk2"/>
            </a:solidFill>
            <a:prstDash val="solid"/>
            <a:round/>
            <a:headEnd type="none" w="sm" len="sm"/>
            <a:tailEnd type="oval" w="lg" len="lg"/>
          </a:ln>
        </p:spPr>
      </p:cxnSp>
      <p:cxnSp>
        <p:nvCxnSpPr>
          <p:cNvPr id="177" name="Google Shape;177;p7"/>
          <p:cNvCxnSpPr/>
          <p:nvPr/>
        </p:nvCxnSpPr>
        <p:spPr>
          <a:xfrm>
            <a:off x="2107822" y="3949580"/>
            <a:ext cx="0" cy="1208999"/>
          </a:xfrm>
          <a:prstGeom prst="straightConnector1">
            <a:avLst/>
          </a:prstGeom>
          <a:noFill/>
          <a:ln w="19050" cap="flat" cmpd="sng">
            <a:solidFill>
              <a:schemeClr val="dk2"/>
            </a:solidFill>
            <a:prstDash val="solid"/>
            <a:round/>
            <a:headEnd type="none" w="sm" len="sm"/>
            <a:tailEnd type="oval" w="lg" len="lg"/>
          </a:ln>
        </p:spPr>
      </p:cxnSp>
      <p:sp>
        <p:nvSpPr>
          <p:cNvPr id="178" name="Google Shape;178;p7"/>
          <p:cNvSpPr/>
          <p:nvPr/>
        </p:nvSpPr>
        <p:spPr>
          <a:xfrm>
            <a:off x="2009722" y="3753674"/>
            <a:ext cx="196199" cy="195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9" name="Google Shape;179;p7"/>
          <p:cNvCxnSpPr>
            <a:stCxn id="180" idx="0"/>
          </p:cNvCxnSpPr>
          <p:nvPr/>
        </p:nvCxnSpPr>
        <p:spPr>
          <a:xfrm rot="10800000">
            <a:off x="3587496" y="2544674"/>
            <a:ext cx="0" cy="1209000"/>
          </a:xfrm>
          <a:prstGeom prst="straightConnector1">
            <a:avLst/>
          </a:prstGeom>
          <a:noFill/>
          <a:ln w="19050" cap="flat" cmpd="sng">
            <a:solidFill>
              <a:schemeClr val="dk2"/>
            </a:solidFill>
            <a:prstDash val="solid"/>
            <a:round/>
            <a:headEnd type="none" w="sm" len="sm"/>
            <a:tailEnd type="oval" w="lg" len="lg"/>
          </a:ln>
        </p:spPr>
      </p:cxnSp>
      <p:sp>
        <p:nvSpPr>
          <p:cNvPr id="180" name="Google Shape;180;p7"/>
          <p:cNvSpPr/>
          <p:nvPr/>
        </p:nvSpPr>
        <p:spPr>
          <a:xfrm>
            <a:off x="3489397" y="3753674"/>
            <a:ext cx="196199" cy="195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1" name="Google Shape;181;p7"/>
          <p:cNvCxnSpPr/>
          <p:nvPr/>
        </p:nvCxnSpPr>
        <p:spPr>
          <a:xfrm>
            <a:off x="5053516" y="3949580"/>
            <a:ext cx="0" cy="1208999"/>
          </a:xfrm>
          <a:prstGeom prst="straightConnector1">
            <a:avLst/>
          </a:prstGeom>
          <a:noFill/>
          <a:ln w="19050" cap="flat" cmpd="sng">
            <a:solidFill>
              <a:schemeClr val="dk2"/>
            </a:solidFill>
            <a:prstDash val="solid"/>
            <a:round/>
            <a:headEnd type="none" w="sm" len="sm"/>
            <a:tailEnd type="oval" w="lg" len="lg"/>
          </a:ln>
        </p:spPr>
      </p:cxnSp>
      <p:sp>
        <p:nvSpPr>
          <p:cNvPr id="182" name="Google Shape;182;p7"/>
          <p:cNvSpPr/>
          <p:nvPr/>
        </p:nvSpPr>
        <p:spPr>
          <a:xfrm>
            <a:off x="4955416" y="3753674"/>
            <a:ext cx="196199" cy="195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3" name="Google Shape;183;p7"/>
          <p:cNvCxnSpPr>
            <a:stCxn id="184" idx="0"/>
          </p:cNvCxnSpPr>
          <p:nvPr/>
        </p:nvCxnSpPr>
        <p:spPr>
          <a:xfrm rot="10800000">
            <a:off x="6137401" y="2544674"/>
            <a:ext cx="0" cy="1209000"/>
          </a:xfrm>
          <a:prstGeom prst="straightConnector1">
            <a:avLst/>
          </a:prstGeom>
          <a:noFill/>
          <a:ln w="19050" cap="flat" cmpd="sng">
            <a:solidFill>
              <a:schemeClr val="dk2"/>
            </a:solidFill>
            <a:prstDash val="solid"/>
            <a:round/>
            <a:headEnd type="none" w="sm" len="sm"/>
            <a:tailEnd type="oval" w="lg" len="lg"/>
          </a:ln>
        </p:spPr>
      </p:cxnSp>
      <p:sp>
        <p:nvSpPr>
          <p:cNvPr id="184" name="Google Shape;184;p7"/>
          <p:cNvSpPr/>
          <p:nvPr/>
        </p:nvSpPr>
        <p:spPr>
          <a:xfrm>
            <a:off x="6039301" y="3753674"/>
            <a:ext cx="196199" cy="195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5" name="Google Shape;185;p7"/>
          <p:cNvCxnSpPr/>
          <p:nvPr/>
        </p:nvCxnSpPr>
        <p:spPr>
          <a:xfrm>
            <a:off x="7464388" y="3949574"/>
            <a:ext cx="0" cy="1208999"/>
          </a:xfrm>
          <a:prstGeom prst="straightConnector1">
            <a:avLst/>
          </a:prstGeom>
          <a:noFill/>
          <a:ln w="19050" cap="flat" cmpd="sng">
            <a:solidFill>
              <a:schemeClr val="dk2"/>
            </a:solidFill>
            <a:prstDash val="solid"/>
            <a:round/>
            <a:headEnd type="none" w="sm" len="sm"/>
            <a:tailEnd type="oval" w="lg" len="lg"/>
          </a:ln>
        </p:spPr>
      </p:cxnSp>
      <p:sp>
        <p:nvSpPr>
          <p:cNvPr id="186" name="Google Shape;186;p7"/>
          <p:cNvSpPr/>
          <p:nvPr/>
        </p:nvSpPr>
        <p:spPr>
          <a:xfrm>
            <a:off x="7366288" y="3753668"/>
            <a:ext cx="196199" cy="195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7"/>
          <p:cNvSpPr txBox="1"/>
          <p:nvPr/>
        </p:nvSpPr>
        <p:spPr>
          <a:xfrm>
            <a:off x="617415" y="1639112"/>
            <a:ext cx="2662199" cy="73466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450"/>
              <a:buFont typeface="Proxima Nova"/>
              <a:buNone/>
            </a:pPr>
            <a:r>
              <a:rPr lang="en-IN" sz="1800" b="0" i="0" u="none" strike="noStrike" cap="none">
                <a:solidFill>
                  <a:schemeClr val="dk1"/>
                </a:solidFill>
                <a:latin typeface="Proxima Nova"/>
                <a:ea typeface="Proxima Nova"/>
                <a:cs typeface="Proxima Nova"/>
                <a:sym typeface="Proxima Nova"/>
              </a:rPr>
              <a:t>FIRA 2010</a:t>
            </a:r>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Bangalore, India</a:t>
            </a:r>
            <a:endParaRPr/>
          </a:p>
        </p:txBody>
      </p:sp>
      <p:sp>
        <p:nvSpPr>
          <p:cNvPr id="188" name="Google Shape;188;p7"/>
          <p:cNvSpPr txBox="1"/>
          <p:nvPr/>
        </p:nvSpPr>
        <p:spPr>
          <a:xfrm>
            <a:off x="2009722" y="5232125"/>
            <a:ext cx="2662199" cy="123209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450"/>
              <a:buFont typeface="Proxima Nova"/>
              <a:buNone/>
            </a:pPr>
            <a:r>
              <a:rPr lang="en-IN" sz="1800" b="0" i="0" u="none" strike="noStrike" cap="none">
                <a:solidFill>
                  <a:schemeClr val="dk1"/>
                </a:solidFill>
                <a:latin typeface="Proxima Nova"/>
                <a:ea typeface="Proxima Nova"/>
                <a:cs typeface="Proxima Nova"/>
                <a:sym typeface="Proxima Nova"/>
              </a:rPr>
              <a:t>FIRA 2013</a:t>
            </a:r>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Kuala Lumpur, Malaysia</a:t>
            </a:r>
            <a:br>
              <a:rPr lang="en-IN" sz="1400" b="0" i="0" u="none" strike="noStrike" cap="none">
                <a:solidFill>
                  <a:srgbClr val="757070"/>
                </a:solidFill>
                <a:latin typeface="Proxima Nova"/>
                <a:ea typeface="Proxima Nova"/>
                <a:cs typeface="Proxima Nova"/>
                <a:sym typeface="Proxima Nova"/>
              </a:rPr>
            </a:br>
            <a:r>
              <a:rPr lang="en-IN" sz="1400" b="1" i="0" u="none" strike="noStrike" cap="none">
                <a:solidFill>
                  <a:srgbClr val="757070"/>
                </a:solidFill>
                <a:latin typeface="Proxima Nova"/>
                <a:ea typeface="Proxima Nova"/>
                <a:cs typeface="Proxima Nova"/>
                <a:sym typeface="Proxima Nova"/>
              </a:rPr>
              <a:t>First Indian Team to win International MiroSot Match</a:t>
            </a:r>
            <a:endParaRPr/>
          </a:p>
        </p:txBody>
      </p:sp>
      <p:sp>
        <p:nvSpPr>
          <p:cNvPr id="189" name="Google Shape;189;p7"/>
          <p:cNvSpPr txBox="1"/>
          <p:nvPr/>
        </p:nvSpPr>
        <p:spPr>
          <a:xfrm>
            <a:off x="3402956" y="1637243"/>
            <a:ext cx="2662199" cy="971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450"/>
              <a:buFont typeface="Proxima Nova"/>
              <a:buNone/>
            </a:pPr>
            <a:r>
              <a:rPr lang="en-IN" sz="1800" b="0" i="0" u="none" strike="noStrike" cap="none">
                <a:solidFill>
                  <a:schemeClr val="dk1"/>
                </a:solidFill>
                <a:latin typeface="Proxima Nova"/>
                <a:ea typeface="Proxima Nova"/>
                <a:cs typeface="Proxima Nova"/>
                <a:sym typeface="Proxima Nova"/>
              </a:rPr>
              <a:t>FIRA 2014</a:t>
            </a:r>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Beijing, China</a:t>
            </a:r>
            <a:endParaRPr/>
          </a:p>
        </p:txBody>
      </p:sp>
      <p:sp>
        <p:nvSpPr>
          <p:cNvPr id="190" name="Google Shape;190;p7"/>
          <p:cNvSpPr txBox="1"/>
          <p:nvPr/>
        </p:nvSpPr>
        <p:spPr>
          <a:xfrm>
            <a:off x="4902209" y="5193687"/>
            <a:ext cx="2662199" cy="135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450"/>
              <a:buFont typeface="Proxima Nova"/>
              <a:buNone/>
            </a:pPr>
            <a:r>
              <a:rPr lang="en-IN" sz="1800" b="0" i="0" u="none" strike="noStrike" cap="none">
                <a:solidFill>
                  <a:schemeClr val="dk1"/>
                </a:solidFill>
                <a:latin typeface="Proxima Nova"/>
                <a:ea typeface="Proxima Nova"/>
                <a:cs typeface="Proxima Nova"/>
                <a:sym typeface="Proxima Nova"/>
              </a:rPr>
              <a:t>FIRA 2015</a:t>
            </a:r>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Daejeon, Korea</a:t>
            </a:r>
            <a:br>
              <a:rPr lang="en-IN" sz="1400" b="0" i="0" u="none" strike="noStrike" cap="none">
                <a:solidFill>
                  <a:srgbClr val="757070"/>
                </a:solidFill>
                <a:latin typeface="Proxima Nova"/>
                <a:ea typeface="Proxima Nova"/>
                <a:cs typeface="Proxima Nova"/>
                <a:sym typeface="Proxima Nova"/>
              </a:rPr>
            </a:br>
            <a:r>
              <a:rPr lang="en-IN" sz="1400" b="1" i="0" u="none" strike="noStrike" cap="none">
                <a:solidFill>
                  <a:srgbClr val="757070"/>
                </a:solidFill>
                <a:latin typeface="Proxima Nova"/>
                <a:ea typeface="Proxima Nova"/>
                <a:cs typeface="Proxima Nova"/>
                <a:sym typeface="Proxima Nova"/>
              </a:rPr>
              <a:t>First Indian Team to win </a:t>
            </a:r>
            <a:r>
              <a:rPr lang="en-IN" sz="1400" b="1" i="0" u="none" strike="noStrike" cap="none">
                <a:solidFill>
                  <a:srgbClr val="3A3838"/>
                </a:solidFill>
                <a:latin typeface="Proxima Nova"/>
                <a:ea typeface="Proxima Nova"/>
                <a:cs typeface="Proxima Nova"/>
                <a:sym typeface="Proxima Nova"/>
              </a:rPr>
              <a:t>BRONZE</a:t>
            </a:r>
            <a:r>
              <a:rPr lang="en-IN" sz="1400" b="1" i="0" u="none" strike="noStrike" cap="none">
                <a:solidFill>
                  <a:srgbClr val="757070"/>
                </a:solidFill>
                <a:latin typeface="Proxima Nova"/>
                <a:ea typeface="Proxima Nova"/>
                <a:cs typeface="Proxima Nova"/>
                <a:sym typeface="Proxima Nova"/>
              </a:rPr>
              <a:t> in International MiroSot League</a:t>
            </a:r>
            <a:endParaRPr/>
          </a:p>
        </p:txBody>
      </p:sp>
      <p:sp>
        <p:nvSpPr>
          <p:cNvPr id="191" name="Google Shape;191;p7"/>
          <p:cNvSpPr txBox="1"/>
          <p:nvPr/>
        </p:nvSpPr>
        <p:spPr>
          <a:xfrm>
            <a:off x="5952734" y="1272487"/>
            <a:ext cx="2662199" cy="117306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450"/>
              <a:buFont typeface="Proxima Nova"/>
              <a:buNone/>
            </a:pPr>
            <a:r>
              <a:rPr lang="en-IN" sz="1800" b="0" i="0" u="none" strike="noStrike" cap="none">
                <a:solidFill>
                  <a:schemeClr val="dk1"/>
                </a:solidFill>
                <a:latin typeface="Proxima Nova"/>
                <a:ea typeface="Proxima Nova"/>
                <a:cs typeface="Proxima Nova"/>
                <a:sym typeface="Proxima Nova"/>
              </a:rPr>
              <a:t>ROBOCUP 2016</a:t>
            </a: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Leipzig, Germany</a:t>
            </a:r>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First Participation in Robocup</a:t>
            </a:r>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3D Simulation League</a:t>
            </a:r>
            <a:endParaRPr sz="1400" b="0" i="0" u="none" strike="noStrike" cap="none">
              <a:solidFill>
                <a:srgbClr val="757070"/>
              </a:solidFill>
              <a:latin typeface="Proxima Nova"/>
              <a:ea typeface="Proxima Nova"/>
              <a:cs typeface="Proxima Nova"/>
              <a:sym typeface="Proxima Nova"/>
            </a:endParaRPr>
          </a:p>
        </p:txBody>
      </p:sp>
      <p:sp>
        <p:nvSpPr>
          <p:cNvPr id="192" name="Google Shape;192;p7"/>
          <p:cNvSpPr txBox="1"/>
          <p:nvPr/>
        </p:nvSpPr>
        <p:spPr>
          <a:xfrm>
            <a:off x="7333662" y="5198114"/>
            <a:ext cx="2662199" cy="135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450"/>
              <a:buFont typeface="Proxima Nova"/>
              <a:buNone/>
            </a:pPr>
            <a:r>
              <a:rPr lang="en-IN" sz="1800" b="0" i="0" u="none" strike="noStrike" cap="none">
                <a:solidFill>
                  <a:schemeClr val="dk1"/>
                </a:solidFill>
                <a:latin typeface="Proxima Nova"/>
                <a:ea typeface="Proxima Nova"/>
                <a:cs typeface="Proxima Nova"/>
                <a:sym typeface="Proxima Nova"/>
              </a:rPr>
              <a:t>ROBOCUP 2017</a:t>
            </a: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Nagoya, Japan</a:t>
            </a:r>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Participated in SSL League</a:t>
            </a:r>
            <a:br>
              <a:rPr lang="en-IN" sz="1400" b="0" i="0" u="none" strike="noStrike" cap="none">
                <a:solidFill>
                  <a:srgbClr val="757070"/>
                </a:solidFill>
                <a:latin typeface="Proxima Nova"/>
                <a:ea typeface="Proxima Nova"/>
                <a:cs typeface="Proxima Nova"/>
                <a:sym typeface="Proxima Nova"/>
              </a:rPr>
            </a:br>
            <a:r>
              <a:rPr lang="en-IN" sz="1400" b="1" i="0" u="none" strike="noStrike" cap="none">
                <a:solidFill>
                  <a:srgbClr val="757070"/>
                </a:solidFill>
                <a:latin typeface="Proxima Nova"/>
                <a:ea typeface="Proxima Nova"/>
                <a:cs typeface="Proxima Nova"/>
                <a:sym typeface="Proxima Nova"/>
              </a:rPr>
              <a:t>Qualified for Quarter Finals in 3D Simulation League</a:t>
            </a:r>
            <a:endParaRPr/>
          </a:p>
        </p:txBody>
      </p:sp>
      <p:cxnSp>
        <p:nvCxnSpPr>
          <p:cNvPr id="193" name="Google Shape;193;p7"/>
          <p:cNvCxnSpPr>
            <a:stCxn id="194" idx="0"/>
          </p:cNvCxnSpPr>
          <p:nvPr/>
        </p:nvCxnSpPr>
        <p:spPr>
          <a:xfrm rot="10800000">
            <a:off x="8836754" y="2544668"/>
            <a:ext cx="0" cy="1209000"/>
          </a:xfrm>
          <a:prstGeom prst="straightConnector1">
            <a:avLst/>
          </a:prstGeom>
          <a:noFill/>
          <a:ln w="19050" cap="flat" cmpd="sng">
            <a:solidFill>
              <a:schemeClr val="dk2"/>
            </a:solidFill>
            <a:prstDash val="solid"/>
            <a:round/>
            <a:headEnd type="none" w="sm" len="sm"/>
            <a:tailEnd type="oval" w="lg" len="lg"/>
          </a:ln>
        </p:spPr>
      </p:cxnSp>
      <p:sp>
        <p:nvSpPr>
          <p:cNvPr id="194" name="Google Shape;194;p7"/>
          <p:cNvSpPr/>
          <p:nvPr/>
        </p:nvSpPr>
        <p:spPr>
          <a:xfrm>
            <a:off x="8738655" y="3753668"/>
            <a:ext cx="196199" cy="195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7"/>
          <p:cNvSpPr txBox="1"/>
          <p:nvPr/>
        </p:nvSpPr>
        <p:spPr>
          <a:xfrm>
            <a:off x="8637682" y="1315247"/>
            <a:ext cx="3482502" cy="148254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450"/>
              <a:buFont typeface="Proxima Nova"/>
              <a:buNone/>
            </a:pPr>
            <a:r>
              <a:rPr lang="en-IN" sz="1800" b="0" i="0" u="none" strike="noStrike" cap="none">
                <a:solidFill>
                  <a:schemeClr val="dk1"/>
                </a:solidFill>
                <a:latin typeface="Proxima Nova"/>
                <a:ea typeface="Proxima Nova"/>
                <a:cs typeface="Proxima Nova"/>
                <a:sym typeface="Proxima Nova"/>
              </a:rPr>
              <a:t>ROBOCUP ASIA PACIFIC 2017</a:t>
            </a: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Bangkok, Thailand</a:t>
            </a:r>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Won </a:t>
            </a:r>
            <a:r>
              <a:rPr lang="en-IN" sz="1400" b="1" i="0" u="none" strike="noStrike" cap="none">
                <a:solidFill>
                  <a:srgbClr val="3A3838"/>
                </a:solidFill>
                <a:latin typeface="Proxima Nova"/>
                <a:ea typeface="Proxima Nova"/>
                <a:cs typeface="Proxima Nova"/>
                <a:sym typeface="Proxima Nova"/>
              </a:rPr>
              <a:t>BRONZE</a:t>
            </a:r>
            <a:r>
              <a:rPr lang="en-IN" sz="1400" b="0" i="0" u="none" strike="noStrike" cap="none">
                <a:solidFill>
                  <a:srgbClr val="757070"/>
                </a:solidFill>
                <a:latin typeface="Proxima Nova"/>
                <a:ea typeface="Proxima Nova"/>
                <a:cs typeface="Proxima Nova"/>
                <a:sym typeface="Proxima Nova"/>
              </a:rPr>
              <a:t> in the 3D Simulation League</a:t>
            </a:r>
            <a:endParaRPr sz="1400" b="0" i="0" u="none" strike="noStrike" cap="none">
              <a:solidFill>
                <a:srgbClr val="757070"/>
              </a:solidFill>
              <a:latin typeface="Proxima Nova"/>
              <a:ea typeface="Proxima Nova"/>
              <a:cs typeface="Proxima Nova"/>
              <a:sym typeface="Proxima Nova"/>
            </a:endParaRPr>
          </a:p>
        </p:txBody>
      </p:sp>
      <p:cxnSp>
        <p:nvCxnSpPr>
          <p:cNvPr id="196" name="Google Shape;196;p7"/>
          <p:cNvCxnSpPr/>
          <p:nvPr/>
        </p:nvCxnSpPr>
        <p:spPr>
          <a:xfrm>
            <a:off x="11014100" y="3949568"/>
            <a:ext cx="0" cy="1208999"/>
          </a:xfrm>
          <a:prstGeom prst="straightConnector1">
            <a:avLst/>
          </a:prstGeom>
          <a:noFill/>
          <a:ln w="19050" cap="flat" cmpd="sng">
            <a:solidFill>
              <a:schemeClr val="dk2"/>
            </a:solidFill>
            <a:prstDash val="solid"/>
            <a:round/>
            <a:headEnd type="none" w="sm" len="sm"/>
            <a:tailEnd type="oval" w="lg" len="lg"/>
          </a:ln>
        </p:spPr>
      </p:cxnSp>
      <p:sp>
        <p:nvSpPr>
          <p:cNvPr id="197" name="Google Shape;197;p7"/>
          <p:cNvSpPr/>
          <p:nvPr/>
        </p:nvSpPr>
        <p:spPr>
          <a:xfrm>
            <a:off x="10916000" y="3753662"/>
            <a:ext cx="196199" cy="195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7"/>
          <p:cNvSpPr txBox="1"/>
          <p:nvPr/>
        </p:nvSpPr>
        <p:spPr>
          <a:xfrm>
            <a:off x="10028487" y="5158567"/>
            <a:ext cx="2163514" cy="135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450"/>
              <a:buFont typeface="Proxima Nova"/>
              <a:buNone/>
            </a:pPr>
            <a:r>
              <a:rPr lang="en-IN" sz="1800" b="0" i="0" u="none" strike="noStrike" cap="none">
                <a:solidFill>
                  <a:schemeClr val="dk1"/>
                </a:solidFill>
                <a:latin typeface="Proxima Nova"/>
                <a:ea typeface="Proxima Nova"/>
                <a:cs typeface="Proxima Nova"/>
                <a:sym typeface="Proxima Nova"/>
              </a:rPr>
              <a:t>ROBOCUP 2018</a:t>
            </a:r>
            <a:endParaRPr sz="18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accent3"/>
              </a:buClr>
              <a:buSzPts val="350"/>
              <a:buFont typeface="Proxima Nova"/>
              <a:buNone/>
            </a:pPr>
            <a:r>
              <a:rPr lang="en-IN" sz="1400" b="0" i="0" u="none" strike="noStrike" cap="none">
                <a:solidFill>
                  <a:srgbClr val="757070"/>
                </a:solidFill>
                <a:latin typeface="Proxima Nova"/>
                <a:ea typeface="Proxima Nova"/>
                <a:cs typeface="Proxima Nova"/>
                <a:sym typeface="Proxima Nova"/>
              </a:rPr>
              <a:t>Montreal, Canada</a:t>
            </a:r>
            <a:endParaRPr/>
          </a:p>
          <a:p>
            <a:pPr marL="0" marR="0" lvl="0" indent="0" algn="l" rtl="0">
              <a:lnSpc>
                <a:spcPct val="115000"/>
              </a:lnSpc>
              <a:spcBef>
                <a:spcPts val="0"/>
              </a:spcBef>
              <a:spcAft>
                <a:spcPts val="0"/>
              </a:spcAft>
              <a:buClr>
                <a:schemeClr val="accent3"/>
              </a:buClr>
              <a:buSzPts val="350"/>
              <a:buFont typeface="Proxima Nova"/>
              <a:buNone/>
            </a:pPr>
            <a:r>
              <a:rPr lang="en-IN" sz="1400" b="1" i="0" u="none" strike="noStrike" cap="none">
                <a:solidFill>
                  <a:srgbClr val="757070"/>
                </a:solidFill>
                <a:latin typeface="Proxima Nova"/>
                <a:ea typeface="Proxima Nova"/>
                <a:cs typeface="Proxima Nova"/>
                <a:sym typeface="Proxima Nova"/>
              </a:rPr>
              <a:t>Secured </a:t>
            </a:r>
            <a:r>
              <a:rPr lang="en-IN" sz="1400" b="1" i="0" u="none" strike="noStrike" cap="none">
                <a:solidFill>
                  <a:srgbClr val="3A3838"/>
                </a:solidFill>
                <a:latin typeface="Proxima Nova"/>
                <a:ea typeface="Proxima Nova"/>
                <a:cs typeface="Proxima Nova"/>
                <a:sym typeface="Proxima Nova"/>
              </a:rPr>
              <a:t>SILVER</a:t>
            </a:r>
            <a:r>
              <a:rPr lang="en-IN" sz="1400" b="1" i="0" u="none" strike="noStrike" cap="none">
                <a:solidFill>
                  <a:srgbClr val="757070"/>
                </a:solidFill>
                <a:latin typeface="Proxima Nova"/>
                <a:ea typeface="Proxima Nova"/>
                <a:cs typeface="Proxima Nova"/>
                <a:sym typeface="Proxima Nova"/>
              </a:rPr>
              <a:t> in Skills Challenge in 3D Simulation League</a:t>
            </a:r>
            <a:endParaRPr sz="1400" b="1" i="0" u="none" strike="noStrike" cap="none">
              <a:solidFill>
                <a:srgbClr val="757070"/>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cxnSp>
        <p:nvCxnSpPr>
          <p:cNvPr id="251" name="Google Shape;251;p5"/>
          <p:cNvCxnSpPr/>
          <p:nvPr/>
        </p:nvCxnSpPr>
        <p:spPr>
          <a:xfrm>
            <a:off x="434022" y="1207450"/>
            <a:ext cx="11228095" cy="0"/>
          </a:xfrm>
          <a:prstGeom prst="straightConnector1">
            <a:avLst/>
          </a:prstGeom>
          <a:noFill/>
          <a:ln w="57150" cap="flat" cmpd="sng">
            <a:solidFill>
              <a:srgbClr val="3D85C6"/>
            </a:solidFill>
            <a:prstDash val="solid"/>
            <a:round/>
            <a:headEnd type="none" w="sm" len="sm"/>
            <a:tailEnd type="none" w="sm" len="sm"/>
          </a:ln>
        </p:spPr>
      </p:cxnSp>
      <p:grpSp>
        <p:nvGrpSpPr>
          <p:cNvPr id="252" name="Google Shape;252;p5"/>
          <p:cNvGrpSpPr/>
          <p:nvPr/>
        </p:nvGrpSpPr>
        <p:grpSpPr>
          <a:xfrm>
            <a:off x="9558462" y="87684"/>
            <a:ext cx="2103655" cy="1011381"/>
            <a:chOff x="9793840" y="196069"/>
            <a:chExt cx="1489438" cy="716082"/>
          </a:xfrm>
        </p:grpSpPr>
        <p:pic>
          <p:nvPicPr>
            <p:cNvPr id="253" name="Google Shape;253;p5"/>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254" name="Google Shape;254;p5"/>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255" name="Google Shape;255;p5"/>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256" name="Google Shape;256;p5"/>
          <p:cNvSpPr txBox="1"/>
          <p:nvPr/>
        </p:nvSpPr>
        <p:spPr>
          <a:xfrm>
            <a:off x="323306" y="232159"/>
            <a:ext cx="2336329"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cxnSp>
        <p:nvCxnSpPr>
          <p:cNvPr id="257" name="Google Shape;257;p5"/>
          <p:cNvCxnSpPr/>
          <p:nvPr/>
        </p:nvCxnSpPr>
        <p:spPr>
          <a:xfrm>
            <a:off x="2592400" y="349624"/>
            <a:ext cx="0" cy="662337"/>
          </a:xfrm>
          <a:prstGeom prst="straightConnector1">
            <a:avLst/>
          </a:prstGeom>
          <a:noFill/>
          <a:ln w="9525" cap="flat" cmpd="sng">
            <a:solidFill>
              <a:schemeClr val="dk2"/>
            </a:solidFill>
            <a:prstDash val="solid"/>
            <a:round/>
            <a:headEnd type="none" w="sm" len="sm"/>
            <a:tailEnd type="none" w="sm" len="sm"/>
          </a:ln>
        </p:spPr>
      </p:cxnSp>
      <p:sp>
        <p:nvSpPr>
          <p:cNvPr id="258" name="Google Shape;258;p5"/>
          <p:cNvSpPr txBox="1"/>
          <p:nvPr/>
        </p:nvSpPr>
        <p:spPr>
          <a:xfrm>
            <a:off x="2659635" y="143380"/>
            <a:ext cx="4884165"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a:solidFill>
                  <a:srgbClr val="0C0C0C"/>
                </a:solidFill>
                <a:latin typeface="Calibri"/>
                <a:ea typeface="Calibri"/>
                <a:cs typeface="Calibri"/>
                <a:sym typeface="Calibri"/>
              </a:rPr>
              <a:t>The Technology</a:t>
            </a:r>
            <a:endParaRPr sz="5400">
              <a:solidFill>
                <a:srgbClr val="0C0C0C"/>
              </a:solidFill>
              <a:latin typeface="Calibri"/>
              <a:ea typeface="Calibri"/>
              <a:cs typeface="Calibri"/>
              <a:sym typeface="Calibri"/>
            </a:endParaRPr>
          </a:p>
        </p:txBody>
      </p:sp>
      <p:sp>
        <p:nvSpPr>
          <p:cNvPr id="259" name="Google Shape;259;p5"/>
          <p:cNvSpPr/>
          <p:nvPr/>
        </p:nvSpPr>
        <p:spPr>
          <a:xfrm>
            <a:off x="4252679" y="2113938"/>
            <a:ext cx="3590779" cy="4487906"/>
          </a:xfrm>
          <a:prstGeom prst="rect">
            <a:avLst/>
          </a:pr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pic>
        <p:nvPicPr>
          <p:cNvPr id="260" name="Google Shape;260;p5"/>
          <p:cNvPicPr preferRelativeResize="0"/>
          <p:nvPr/>
        </p:nvPicPr>
        <p:blipFill rotWithShape="1">
          <a:blip r:embed="rId5">
            <a:alphaModFix/>
          </a:blip>
          <a:srcRect l="28563" t="3013" r="32204" b="13968"/>
          <a:stretch/>
        </p:blipFill>
        <p:spPr>
          <a:xfrm>
            <a:off x="439616" y="2117767"/>
            <a:ext cx="3587262" cy="4466492"/>
          </a:xfrm>
          <a:prstGeom prst="rect">
            <a:avLst/>
          </a:prstGeom>
          <a:noFill/>
          <a:ln>
            <a:noFill/>
          </a:ln>
        </p:spPr>
      </p:pic>
      <p:pic>
        <p:nvPicPr>
          <p:cNvPr id="261" name="Google Shape;261;p5" descr="https://lh6.googleusercontent.com/YNoYv9WCKivr9Czh3nqS_82zObKMD9QXsocp5CjFQjgJe-KGbjyHCRwzJUEFMZIjzPokH95gmaP34lMrLmXr7faJx3KnLViZjX8rYCcNIEvUXB153c0TGbNNumSURdfcHM_BF4xOkL4"/>
          <p:cNvPicPr preferRelativeResize="0"/>
          <p:nvPr/>
        </p:nvPicPr>
        <p:blipFill rotWithShape="1">
          <a:blip r:embed="rId6">
            <a:alphaModFix/>
          </a:blip>
          <a:srcRect l="22878" t="-344" r="26109" b="12486"/>
          <a:stretch/>
        </p:blipFill>
        <p:spPr>
          <a:xfrm>
            <a:off x="8088923" y="2113938"/>
            <a:ext cx="3573193" cy="4487906"/>
          </a:xfrm>
          <a:prstGeom prst="rect">
            <a:avLst/>
          </a:prstGeom>
          <a:noFill/>
          <a:ln>
            <a:noFill/>
          </a:ln>
        </p:spPr>
      </p:pic>
      <p:sp>
        <p:nvSpPr>
          <p:cNvPr id="262" name="Google Shape;262;p5"/>
          <p:cNvSpPr txBox="1"/>
          <p:nvPr/>
        </p:nvSpPr>
        <p:spPr>
          <a:xfrm>
            <a:off x="434022" y="1303916"/>
            <a:ext cx="112280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The robots of KRSSG are a proprietary development. Mechanics and electronics have been specially designed from scratch. We use advanced artificial intelligence techniques for centralised bot control and game developments.</a:t>
            </a:r>
            <a:endParaRPr sz="1800">
              <a:solidFill>
                <a:schemeClr val="dk1"/>
              </a:solidFill>
              <a:latin typeface="Calibri"/>
              <a:ea typeface="Calibri"/>
              <a:cs typeface="Calibri"/>
              <a:sym typeface="Calibri"/>
            </a:endParaRPr>
          </a:p>
        </p:txBody>
      </p:sp>
      <p:sp>
        <p:nvSpPr>
          <p:cNvPr id="263" name="Google Shape;263;p5"/>
          <p:cNvSpPr/>
          <p:nvPr/>
        </p:nvSpPr>
        <p:spPr>
          <a:xfrm>
            <a:off x="434022" y="2096353"/>
            <a:ext cx="3573192" cy="1342884"/>
          </a:xfrm>
          <a:prstGeom prst="rect">
            <a:avLst/>
          </a:prstGeom>
          <a:solidFill>
            <a:srgbClr val="0C0C0C">
              <a:alpha val="6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u="sng">
                <a:solidFill>
                  <a:schemeClr val="lt1"/>
                </a:solidFill>
                <a:latin typeface="Calibri"/>
                <a:ea typeface="Calibri"/>
                <a:cs typeface="Calibri"/>
                <a:sym typeface="Calibri"/>
              </a:rPr>
              <a:t>Differential Drive</a:t>
            </a:r>
            <a:endParaRPr/>
          </a:p>
          <a:p>
            <a:pPr marL="0" marR="0" lvl="0" indent="0" algn="ctr" rtl="0">
              <a:spcBef>
                <a:spcPts val="0"/>
              </a:spcBef>
              <a:spcAft>
                <a:spcPts val="0"/>
              </a:spcAft>
              <a:buNone/>
            </a:pPr>
            <a:r>
              <a:rPr lang="en-IN" sz="1800">
                <a:solidFill>
                  <a:schemeClr val="lt1"/>
                </a:solidFill>
                <a:latin typeface="Calibri"/>
                <a:ea typeface="Calibri"/>
                <a:cs typeface="Calibri"/>
                <a:sym typeface="Calibri"/>
              </a:rPr>
              <a:t>7.5cm * 7.5cm * 7.5cm</a:t>
            </a:r>
            <a:endParaRPr/>
          </a:p>
          <a:p>
            <a:pPr marL="0" marR="0" lvl="0" indent="0" algn="ctr" rtl="0">
              <a:spcBef>
                <a:spcPts val="0"/>
              </a:spcBef>
              <a:spcAft>
                <a:spcPts val="0"/>
              </a:spcAft>
              <a:buNone/>
            </a:pPr>
            <a:r>
              <a:rPr lang="en-IN" sz="1800" b="1">
                <a:solidFill>
                  <a:schemeClr val="lt1"/>
                </a:solidFill>
                <a:latin typeface="Calibri"/>
                <a:ea typeface="Calibri"/>
                <a:cs typeface="Calibri"/>
                <a:sym typeface="Calibri"/>
              </a:rPr>
              <a:t>Max Speed: </a:t>
            </a:r>
            <a:r>
              <a:rPr lang="en-IN" sz="1800">
                <a:solidFill>
                  <a:schemeClr val="lt1"/>
                </a:solidFill>
                <a:latin typeface="Calibri"/>
                <a:ea typeface="Calibri"/>
                <a:cs typeface="Calibri"/>
                <a:sym typeface="Calibri"/>
              </a:rPr>
              <a:t>10 m/s </a:t>
            </a:r>
            <a:endParaRPr sz="1800">
              <a:solidFill>
                <a:schemeClr val="lt1"/>
              </a:solidFill>
              <a:latin typeface="Calibri"/>
              <a:ea typeface="Calibri"/>
              <a:cs typeface="Calibri"/>
              <a:sym typeface="Calibri"/>
            </a:endParaRPr>
          </a:p>
        </p:txBody>
      </p:sp>
      <p:pic>
        <p:nvPicPr>
          <p:cNvPr id="264" name="Google Shape;264;p5"/>
          <p:cNvPicPr preferRelativeResize="0"/>
          <p:nvPr/>
        </p:nvPicPr>
        <p:blipFill rotWithShape="1">
          <a:blip r:embed="rId7">
            <a:alphaModFix/>
          </a:blip>
          <a:srcRect r="45904"/>
          <a:stretch/>
        </p:blipFill>
        <p:spPr>
          <a:xfrm>
            <a:off x="4271041" y="2142248"/>
            <a:ext cx="3573719" cy="4459596"/>
          </a:xfrm>
          <a:prstGeom prst="rect">
            <a:avLst/>
          </a:prstGeom>
          <a:noFill/>
          <a:ln>
            <a:noFill/>
          </a:ln>
        </p:spPr>
      </p:pic>
      <p:pic>
        <p:nvPicPr>
          <p:cNvPr id="265" name="Google Shape;265;p5"/>
          <p:cNvPicPr preferRelativeResize="0"/>
          <p:nvPr/>
        </p:nvPicPr>
        <p:blipFill rotWithShape="1">
          <a:blip r:embed="rId8">
            <a:alphaModFix/>
          </a:blip>
          <a:srcRect l="16518" t="3079" r="48762" b="31823"/>
          <a:stretch/>
        </p:blipFill>
        <p:spPr>
          <a:xfrm>
            <a:off x="4262213" y="2139903"/>
            <a:ext cx="3571709" cy="4464285"/>
          </a:xfrm>
          <a:prstGeom prst="rect">
            <a:avLst/>
          </a:prstGeom>
          <a:noFill/>
          <a:ln>
            <a:noFill/>
          </a:ln>
        </p:spPr>
      </p:pic>
      <p:sp>
        <p:nvSpPr>
          <p:cNvPr id="266" name="Google Shape;266;p5"/>
          <p:cNvSpPr/>
          <p:nvPr/>
        </p:nvSpPr>
        <p:spPr>
          <a:xfrm>
            <a:off x="4255283" y="2096354"/>
            <a:ext cx="3590779" cy="1342884"/>
          </a:xfrm>
          <a:prstGeom prst="rect">
            <a:avLst/>
          </a:prstGeom>
          <a:solidFill>
            <a:schemeClr val="dk1">
              <a:alpha val="6039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u="sng" dirty="0">
                <a:solidFill>
                  <a:schemeClr val="lt1"/>
                </a:solidFill>
                <a:latin typeface="Calibri"/>
                <a:ea typeface="Calibri"/>
                <a:cs typeface="Calibri"/>
                <a:sym typeface="Calibri"/>
              </a:rPr>
              <a:t>Omnidirectional Drive</a:t>
            </a:r>
            <a:endParaRPr dirty="0"/>
          </a:p>
          <a:p>
            <a:pPr marL="0" marR="0" lvl="0" indent="0" algn="ctr" rtl="0">
              <a:spcBef>
                <a:spcPts val="0"/>
              </a:spcBef>
              <a:spcAft>
                <a:spcPts val="0"/>
              </a:spcAft>
              <a:buNone/>
            </a:pPr>
            <a:r>
              <a:rPr lang="en-IN" sz="1800" dirty="0" smtClean="0">
                <a:solidFill>
                  <a:schemeClr val="lt1"/>
                </a:solidFill>
                <a:latin typeface="Calibri"/>
                <a:ea typeface="Calibri"/>
                <a:cs typeface="Calibri"/>
                <a:sym typeface="Calibri"/>
              </a:rPr>
              <a:t>15cm </a:t>
            </a:r>
            <a:r>
              <a:rPr lang="en-IN" sz="1800" dirty="0">
                <a:solidFill>
                  <a:schemeClr val="lt1"/>
                </a:solidFill>
                <a:latin typeface="Calibri"/>
                <a:ea typeface="Calibri"/>
                <a:cs typeface="Calibri"/>
                <a:sym typeface="Calibri"/>
              </a:rPr>
              <a:t>Height, </a:t>
            </a:r>
            <a:r>
              <a:rPr lang="en-IN" sz="1800" dirty="0" smtClean="0">
                <a:solidFill>
                  <a:schemeClr val="lt1"/>
                </a:solidFill>
                <a:latin typeface="Calibri"/>
                <a:ea typeface="Calibri"/>
                <a:cs typeface="Calibri"/>
                <a:sym typeface="Calibri"/>
              </a:rPr>
              <a:t>18cm </a:t>
            </a:r>
            <a:r>
              <a:rPr lang="en-IN" sz="1800" dirty="0">
                <a:solidFill>
                  <a:schemeClr val="lt1"/>
                </a:solidFill>
                <a:latin typeface="Calibri"/>
                <a:ea typeface="Calibri"/>
                <a:cs typeface="Calibri"/>
                <a:sym typeface="Calibri"/>
              </a:rPr>
              <a:t>Diameter</a:t>
            </a:r>
            <a:endParaRPr sz="18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IN" sz="1800" b="1" dirty="0">
                <a:solidFill>
                  <a:schemeClr val="lt1"/>
                </a:solidFill>
                <a:latin typeface="Calibri"/>
                <a:ea typeface="Calibri"/>
                <a:cs typeface="Calibri"/>
                <a:sym typeface="Calibri"/>
              </a:rPr>
              <a:t>Max Speed: </a:t>
            </a:r>
            <a:r>
              <a:rPr lang="en-IN" sz="1800" dirty="0">
                <a:solidFill>
                  <a:schemeClr val="lt1"/>
                </a:solidFill>
                <a:latin typeface="Calibri"/>
                <a:ea typeface="Calibri"/>
                <a:cs typeface="Calibri"/>
                <a:sym typeface="Calibri"/>
              </a:rPr>
              <a:t>12 m/s</a:t>
            </a:r>
            <a:endParaRPr dirty="0"/>
          </a:p>
          <a:p>
            <a:pPr marL="0" marR="0" lvl="0" indent="0" algn="ctr" rtl="0">
              <a:spcBef>
                <a:spcPts val="0"/>
              </a:spcBef>
              <a:spcAft>
                <a:spcPts val="0"/>
              </a:spcAft>
              <a:buNone/>
            </a:pPr>
            <a:r>
              <a:rPr lang="en-IN" sz="1800" b="1" dirty="0">
                <a:solidFill>
                  <a:schemeClr val="lt1"/>
                </a:solidFill>
                <a:latin typeface="Calibri"/>
                <a:ea typeface="Calibri"/>
                <a:cs typeface="Calibri"/>
                <a:sym typeface="Calibri"/>
              </a:rPr>
              <a:t>Max Kick Speed: </a:t>
            </a:r>
            <a:r>
              <a:rPr lang="en-IN" sz="1800" dirty="0">
                <a:solidFill>
                  <a:schemeClr val="lt1"/>
                </a:solidFill>
                <a:latin typeface="Calibri"/>
                <a:ea typeface="Calibri"/>
                <a:cs typeface="Calibri"/>
                <a:sym typeface="Calibri"/>
              </a:rPr>
              <a:t>8 m/s</a:t>
            </a:r>
            <a:endParaRPr dirty="0"/>
          </a:p>
        </p:txBody>
      </p:sp>
      <p:sp>
        <p:nvSpPr>
          <p:cNvPr id="267" name="Google Shape;267;p5"/>
          <p:cNvSpPr/>
          <p:nvPr/>
        </p:nvSpPr>
        <p:spPr>
          <a:xfrm>
            <a:off x="8108587" y="2146668"/>
            <a:ext cx="3553529" cy="1292569"/>
          </a:xfrm>
          <a:prstGeom prst="rect">
            <a:avLst/>
          </a:prstGeom>
          <a:solidFill>
            <a:srgbClr val="0C0C0C">
              <a:alpha val="6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u="sng">
                <a:solidFill>
                  <a:schemeClr val="lt1"/>
                </a:solidFill>
                <a:latin typeface="Calibri"/>
                <a:ea typeface="Calibri"/>
                <a:cs typeface="Calibri"/>
                <a:sym typeface="Calibri"/>
              </a:rPr>
              <a:t>11 vs 11 bots</a:t>
            </a:r>
            <a:endParaRPr/>
          </a:p>
          <a:p>
            <a:pPr marL="0" marR="0" lvl="0" indent="0" algn="ctr" rtl="0">
              <a:spcBef>
                <a:spcPts val="0"/>
              </a:spcBef>
              <a:spcAft>
                <a:spcPts val="0"/>
              </a:spcAft>
              <a:buNone/>
            </a:pPr>
            <a:r>
              <a:rPr lang="en-IN" sz="1800" b="1">
                <a:solidFill>
                  <a:schemeClr val="lt1"/>
                </a:solidFill>
                <a:latin typeface="Calibri"/>
                <a:ea typeface="Calibri"/>
                <a:cs typeface="Calibri"/>
                <a:sym typeface="Calibri"/>
              </a:rPr>
              <a:t>Humanoid Simulation Software</a:t>
            </a:r>
            <a:endParaRPr/>
          </a:p>
          <a:p>
            <a:pPr marL="0" marR="0" lvl="0" indent="0" algn="ctr" rtl="0">
              <a:spcBef>
                <a:spcPts val="0"/>
              </a:spcBef>
              <a:spcAft>
                <a:spcPts val="0"/>
              </a:spcAft>
              <a:buNone/>
            </a:pPr>
            <a:r>
              <a:rPr lang="en-IN" sz="1800">
                <a:solidFill>
                  <a:schemeClr val="lt1"/>
                </a:solidFill>
                <a:latin typeface="Calibri"/>
                <a:ea typeface="Calibri"/>
                <a:cs typeface="Calibri"/>
                <a:sym typeface="Calibri"/>
              </a:rPr>
              <a:t>Working on Humanoid Robots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p:nvPr/>
        </p:nvSpPr>
        <p:spPr>
          <a:xfrm>
            <a:off x="434021" y="1438276"/>
            <a:ext cx="5543195" cy="51741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KRSSG has been participating in international competitions from last 10 years. We started by taking part in FIRA and then shifted to Robocup after winning bronze in MiroSot league, FIRA. </a:t>
            </a: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Each year we participate in 3D Humanoid simulation league and Small Size League(SSL) of RoboCup.</a:t>
            </a: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3F3F3F"/>
              </a:buClr>
              <a:buSzPts val="1800"/>
              <a:buFont typeface="Calibri"/>
              <a:buNone/>
            </a:pPr>
            <a:r>
              <a:rPr lang="en-IN" sz="2200" b="1">
                <a:latin typeface="Calibri"/>
                <a:ea typeface="Calibri"/>
                <a:cs typeface="Calibri"/>
                <a:sym typeface="Calibri"/>
              </a:rPr>
              <a:t>RoboCup</a:t>
            </a:r>
            <a:endParaRPr sz="2200" b="1">
              <a:latin typeface="Calibri"/>
              <a:ea typeface="Calibri"/>
              <a:cs typeface="Calibri"/>
              <a:sym typeface="Calibri"/>
            </a:endParaRPr>
          </a:p>
          <a:p>
            <a:pPr marL="457200" marR="0" lvl="0" indent="-342900" algn="just" rtl="0">
              <a:lnSpc>
                <a:spcPct val="150000"/>
              </a:lnSpc>
              <a:spcBef>
                <a:spcPts val="0"/>
              </a:spcBef>
              <a:spcAft>
                <a:spcPts val="0"/>
              </a:spcAft>
              <a:buSzPts val="1800"/>
              <a:buFont typeface="Calibri"/>
              <a:buChar char="➔"/>
            </a:pPr>
            <a:r>
              <a:rPr lang="en-IN" sz="1800" b="1">
                <a:latin typeface="Calibri"/>
                <a:ea typeface="Calibri"/>
                <a:cs typeface="Calibri"/>
                <a:sym typeface="Calibri"/>
              </a:rPr>
              <a:t>Expected Visitors:- </a:t>
            </a:r>
            <a:r>
              <a:rPr lang="en-IN" sz="1800">
                <a:latin typeface="Calibri"/>
                <a:ea typeface="Calibri"/>
                <a:cs typeface="Calibri"/>
                <a:sym typeface="Calibri"/>
              </a:rPr>
              <a:t>Approx. 40,000</a:t>
            </a:r>
            <a:endParaRPr sz="1800">
              <a:latin typeface="Calibri"/>
              <a:ea typeface="Calibri"/>
              <a:cs typeface="Calibri"/>
              <a:sym typeface="Calibri"/>
            </a:endParaRPr>
          </a:p>
          <a:p>
            <a:pPr marL="457200" marR="0" lvl="0" indent="-342900" algn="just" rtl="0">
              <a:lnSpc>
                <a:spcPct val="150000"/>
              </a:lnSpc>
              <a:spcBef>
                <a:spcPts val="0"/>
              </a:spcBef>
              <a:spcAft>
                <a:spcPts val="0"/>
              </a:spcAft>
              <a:buSzPts val="1800"/>
              <a:buFont typeface="Calibri"/>
              <a:buChar char="➔"/>
            </a:pPr>
            <a:r>
              <a:rPr lang="en-IN" sz="1800" b="1">
                <a:latin typeface="Calibri"/>
                <a:ea typeface="Calibri"/>
                <a:cs typeface="Calibri"/>
                <a:sym typeface="Calibri"/>
              </a:rPr>
              <a:t>Participants: </a:t>
            </a:r>
            <a:r>
              <a:rPr lang="en-IN" sz="1800">
                <a:latin typeface="Calibri"/>
                <a:ea typeface="Calibri"/>
                <a:cs typeface="Calibri"/>
                <a:sym typeface="Calibri"/>
              </a:rPr>
              <a:t>3500 participants from 45 countries.</a:t>
            </a:r>
            <a:endParaRPr sz="1800">
              <a:latin typeface="Calibri"/>
              <a:ea typeface="Calibri"/>
              <a:cs typeface="Calibri"/>
              <a:sym typeface="Calibri"/>
            </a:endParaRPr>
          </a:p>
          <a:p>
            <a:pPr marL="457200" marR="0" lvl="0" indent="-342900" algn="just" rtl="0">
              <a:lnSpc>
                <a:spcPct val="150000"/>
              </a:lnSpc>
              <a:spcBef>
                <a:spcPts val="0"/>
              </a:spcBef>
              <a:spcAft>
                <a:spcPts val="0"/>
              </a:spcAft>
              <a:buSzPts val="1800"/>
              <a:buFont typeface="Calibri"/>
              <a:buChar char="➔"/>
            </a:pPr>
            <a:r>
              <a:rPr lang="en-IN" sz="1800" b="1">
                <a:latin typeface="Calibri"/>
                <a:ea typeface="Calibri"/>
                <a:cs typeface="Calibri"/>
                <a:sym typeface="Calibri"/>
              </a:rPr>
              <a:t>Audience: </a:t>
            </a:r>
            <a:r>
              <a:rPr lang="en-IN" sz="1800">
                <a:latin typeface="Calibri"/>
                <a:ea typeface="Calibri"/>
                <a:cs typeface="Calibri"/>
                <a:sym typeface="Calibri"/>
              </a:rPr>
              <a:t>International Artificial Intelligence and Robotics community.</a:t>
            </a:r>
            <a:endParaRPr sz="1800">
              <a:latin typeface="Calibri"/>
              <a:ea typeface="Calibri"/>
              <a:cs typeface="Calibri"/>
              <a:sym typeface="Calibri"/>
            </a:endParaRPr>
          </a:p>
          <a:p>
            <a:pPr marL="914400" marR="0" lvl="0" indent="0" algn="just" rtl="0">
              <a:spcBef>
                <a:spcPts val="0"/>
              </a:spcBef>
              <a:spcAft>
                <a:spcPts val="0"/>
              </a:spcAft>
              <a:buNone/>
            </a:pPr>
            <a:endParaRPr sz="1800">
              <a:latin typeface="Calibri"/>
              <a:ea typeface="Calibri"/>
              <a:cs typeface="Calibri"/>
              <a:sym typeface="Calibri"/>
            </a:endParaRPr>
          </a:p>
          <a:p>
            <a:pPr marL="0" marR="0" lvl="0" indent="0" algn="just" rtl="0">
              <a:spcBef>
                <a:spcPts val="0"/>
              </a:spcBef>
              <a:spcAft>
                <a:spcPts val="0"/>
              </a:spcAft>
              <a:buClr>
                <a:srgbClr val="3F3F3F"/>
              </a:buClr>
              <a:buSzPts val="1800"/>
              <a:buFont typeface="Calibri"/>
              <a:buNone/>
            </a:pPr>
            <a:endParaRPr sz="1800">
              <a:latin typeface="Calibri"/>
              <a:ea typeface="Calibri"/>
              <a:cs typeface="Calibri"/>
              <a:sym typeface="Calibri"/>
            </a:endParaRPr>
          </a:p>
        </p:txBody>
      </p:sp>
      <p:cxnSp>
        <p:nvCxnSpPr>
          <p:cNvPr id="204" name="Google Shape;204;p8"/>
          <p:cNvCxnSpPr/>
          <p:nvPr/>
        </p:nvCxnSpPr>
        <p:spPr>
          <a:xfrm>
            <a:off x="434022" y="1207450"/>
            <a:ext cx="11228095" cy="0"/>
          </a:xfrm>
          <a:prstGeom prst="straightConnector1">
            <a:avLst/>
          </a:prstGeom>
          <a:noFill/>
          <a:ln w="57150" cap="flat" cmpd="sng">
            <a:solidFill>
              <a:srgbClr val="3D85C6"/>
            </a:solidFill>
            <a:prstDash val="solid"/>
            <a:round/>
            <a:headEnd type="none" w="sm" len="sm"/>
            <a:tailEnd type="none" w="sm" len="sm"/>
          </a:ln>
        </p:spPr>
      </p:cxnSp>
      <p:grpSp>
        <p:nvGrpSpPr>
          <p:cNvPr id="205" name="Google Shape;205;p8"/>
          <p:cNvGrpSpPr/>
          <p:nvPr/>
        </p:nvGrpSpPr>
        <p:grpSpPr>
          <a:xfrm>
            <a:off x="9558462" y="87684"/>
            <a:ext cx="2103655" cy="1011381"/>
            <a:chOff x="9793840" y="196069"/>
            <a:chExt cx="1489438" cy="716082"/>
          </a:xfrm>
        </p:grpSpPr>
        <p:pic>
          <p:nvPicPr>
            <p:cNvPr id="206" name="Google Shape;206;p8"/>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207" name="Google Shape;207;p8"/>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208" name="Google Shape;208;p8"/>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209" name="Google Shape;209;p8"/>
          <p:cNvSpPr txBox="1"/>
          <p:nvPr/>
        </p:nvSpPr>
        <p:spPr>
          <a:xfrm>
            <a:off x="323306" y="232159"/>
            <a:ext cx="2336329" cy="77865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cxnSp>
        <p:nvCxnSpPr>
          <p:cNvPr id="210" name="Google Shape;210;p8"/>
          <p:cNvCxnSpPr/>
          <p:nvPr/>
        </p:nvCxnSpPr>
        <p:spPr>
          <a:xfrm>
            <a:off x="2592400" y="349624"/>
            <a:ext cx="0" cy="662337"/>
          </a:xfrm>
          <a:prstGeom prst="straightConnector1">
            <a:avLst/>
          </a:prstGeom>
          <a:noFill/>
          <a:ln w="9525" cap="flat" cmpd="sng">
            <a:solidFill>
              <a:schemeClr val="dk2"/>
            </a:solidFill>
            <a:prstDash val="solid"/>
            <a:round/>
            <a:headEnd type="none" w="sm" len="sm"/>
            <a:tailEnd type="none" w="sm" len="sm"/>
          </a:ln>
        </p:spPr>
      </p:cxnSp>
      <p:sp>
        <p:nvSpPr>
          <p:cNvPr id="211" name="Google Shape;211;p8"/>
          <p:cNvSpPr txBox="1"/>
          <p:nvPr/>
        </p:nvSpPr>
        <p:spPr>
          <a:xfrm>
            <a:off x="2659623" y="143375"/>
            <a:ext cx="6809400" cy="778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dirty="0">
                <a:solidFill>
                  <a:srgbClr val="0C0C0C"/>
                </a:solidFill>
                <a:latin typeface="Calibri"/>
                <a:ea typeface="Calibri"/>
                <a:cs typeface="Calibri"/>
                <a:sym typeface="Calibri"/>
              </a:rPr>
              <a:t>International </a:t>
            </a:r>
            <a:r>
              <a:rPr lang="en-IN" sz="5400" dirty="0" smtClean="0">
                <a:solidFill>
                  <a:srgbClr val="0C0C0C"/>
                </a:solidFill>
                <a:latin typeface="Calibri"/>
                <a:ea typeface="Calibri"/>
                <a:cs typeface="Calibri"/>
                <a:sym typeface="Calibri"/>
              </a:rPr>
              <a:t>Branding</a:t>
            </a:r>
            <a:endParaRPr sz="5400" dirty="0">
              <a:solidFill>
                <a:srgbClr val="0C0C0C"/>
              </a:solidFill>
              <a:latin typeface="Calibri"/>
              <a:ea typeface="Calibri"/>
              <a:cs typeface="Calibri"/>
              <a:sym typeface="Calibri"/>
            </a:endParaRPr>
          </a:p>
        </p:txBody>
      </p:sp>
      <p:sp>
        <p:nvSpPr>
          <p:cNvPr id="212" name="Google Shape;212;p8"/>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 </a:t>
            </a:r>
            <a:endParaRPr/>
          </a:p>
        </p:txBody>
      </p:sp>
      <p:pic>
        <p:nvPicPr>
          <p:cNvPr id="213" name="Google Shape;213;p8"/>
          <p:cNvPicPr preferRelativeResize="0"/>
          <p:nvPr/>
        </p:nvPicPr>
        <p:blipFill>
          <a:blip r:embed="rId5">
            <a:alphaModFix/>
          </a:blip>
          <a:stretch>
            <a:fillRect/>
          </a:stretch>
        </p:blipFill>
        <p:spPr>
          <a:xfrm>
            <a:off x="6129616" y="1573441"/>
            <a:ext cx="5909978" cy="2085627"/>
          </a:xfrm>
          <a:prstGeom prst="rect">
            <a:avLst/>
          </a:prstGeom>
          <a:noFill/>
          <a:ln>
            <a:noFill/>
          </a:ln>
        </p:spPr>
      </p:pic>
      <p:pic>
        <p:nvPicPr>
          <p:cNvPr id="214" name="Google Shape;214;p8"/>
          <p:cNvPicPr preferRelativeResize="0"/>
          <p:nvPr/>
        </p:nvPicPr>
        <p:blipFill>
          <a:blip r:embed="rId6">
            <a:alphaModFix/>
          </a:blip>
          <a:stretch>
            <a:fillRect/>
          </a:stretch>
        </p:blipFill>
        <p:spPr>
          <a:xfrm>
            <a:off x="6129625" y="3811475"/>
            <a:ext cx="5909976" cy="280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cxnSp>
        <p:nvCxnSpPr>
          <p:cNvPr id="219" name="Google Shape;219;g7dbba34d0f_0_3"/>
          <p:cNvCxnSpPr/>
          <p:nvPr/>
        </p:nvCxnSpPr>
        <p:spPr>
          <a:xfrm>
            <a:off x="434022" y="1207450"/>
            <a:ext cx="11228100" cy="0"/>
          </a:xfrm>
          <a:prstGeom prst="straightConnector1">
            <a:avLst/>
          </a:prstGeom>
          <a:noFill/>
          <a:ln w="57150" cap="flat" cmpd="sng">
            <a:solidFill>
              <a:srgbClr val="3D85C6"/>
            </a:solidFill>
            <a:prstDash val="solid"/>
            <a:round/>
            <a:headEnd type="none" w="sm" len="sm"/>
            <a:tailEnd type="none" w="sm" len="sm"/>
          </a:ln>
        </p:spPr>
      </p:cxnSp>
      <p:grpSp>
        <p:nvGrpSpPr>
          <p:cNvPr id="220" name="Google Shape;220;g7dbba34d0f_0_3"/>
          <p:cNvGrpSpPr/>
          <p:nvPr/>
        </p:nvGrpSpPr>
        <p:grpSpPr>
          <a:xfrm>
            <a:off x="9558641" y="87688"/>
            <a:ext cx="2103682" cy="1011394"/>
            <a:chOff x="9793840" y="196069"/>
            <a:chExt cx="1489438" cy="716082"/>
          </a:xfrm>
        </p:grpSpPr>
        <p:pic>
          <p:nvPicPr>
            <p:cNvPr id="221" name="Google Shape;221;g7dbba34d0f_0_3"/>
            <p:cNvPicPr preferRelativeResize="0"/>
            <p:nvPr/>
          </p:nvPicPr>
          <p:blipFill rotWithShape="1">
            <a:blip r:embed="rId3">
              <a:alphaModFix/>
            </a:blip>
            <a:srcRect/>
            <a:stretch/>
          </p:blipFill>
          <p:spPr>
            <a:xfrm>
              <a:off x="9793840" y="196069"/>
              <a:ext cx="670021" cy="716082"/>
            </a:xfrm>
            <a:prstGeom prst="rect">
              <a:avLst/>
            </a:prstGeom>
            <a:noFill/>
            <a:ln>
              <a:noFill/>
            </a:ln>
          </p:spPr>
        </p:pic>
        <p:pic>
          <p:nvPicPr>
            <p:cNvPr id="222" name="Google Shape;222;g7dbba34d0f_0_3"/>
            <p:cNvPicPr preferRelativeResize="0"/>
            <p:nvPr/>
          </p:nvPicPr>
          <p:blipFill rotWithShape="1">
            <a:blip r:embed="rId4">
              <a:alphaModFix/>
            </a:blip>
            <a:srcRect/>
            <a:stretch/>
          </p:blipFill>
          <p:spPr>
            <a:xfrm>
              <a:off x="10697490" y="236093"/>
              <a:ext cx="585788" cy="665368"/>
            </a:xfrm>
            <a:prstGeom prst="rect">
              <a:avLst/>
            </a:prstGeom>
            <a:noFill/>
            <a:ln>
              <a:noFill/>
            </a:ln>
          </p:spPr>
        </p:pic>
        <p:cxnSp>
          <p:nvCxnSpPr>
            <p:cNvPr id="223" name="Google Shape;223;g7dbba34d0f_0_3"/>
            <p:cNvCxnSpPr/>
            <p:nvPr/>
          </p:nvCxnSpPr>
          <p:spPr>
            <a:xfrm>
              <a:off x="10530306" y="232983"/>
              <a:ext cx="0" cy="665100"/>
            </a:xfrm>
            <a:prstGeom prst="straightConnector1">
              <a:avLst/>
            </a:prstGeom>
            <a:noFill/>
            <a:ln w="9525" cap="flat" cmpd="sng">
              <a:solidFill>
                <a:srgbClr val="999999"/>
              </a:solidFill>
              <a:prstDash val="solid"/>
              <a:round/>
              <a:headEnd type="none" w="sm" len="sm"/>
              <a:tailEnd type="none" w="sm" len="sm"/>
            </a:ln>
          </p:spPr>
        </p:cxnSp>
      </p:grpSp>
      <p:sp>
        <p:nvSpPr>
          <p:cNvPr id="224" name="Google Shape;224;g7dbba34d0f_0_3"/>
          <p:cNvSpPr txBox="1"/>
          <p:nvPr/>
        </p:nvSpPr>
        <p:spPr>
          <a:xfrm>
            <a:off x="323306" y="232159"/>
            <a:ext cx="2336400" cy="778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3D85C6"/>
              </a:buClr>
              <a:buSzPts val="4500"/>
              <a:buFont typeface="Verdana"/>
              <a:buNone/>
            </a:pPr>
            <a:r>
              <a:rPr lang="en-IN" sz="4500">
                <a:solidFill>
                  <a:srgbClr val="3D85C6"/>
                </a:solidFill>
                <a:latin typeface="Verdana"/>
                <a:ea typeface="Verdana"/>
                <a:cs typeface="Verdana"/>
                <a:sym typeface="Verdana"/>
              </a:rPr>
              <a:t>KRSSG</a:t>
            </a:r>
            <a:endParaRPr/>
          </a:p>
        </p:txBody>
      </p:sp>
      <p:cxnSp>
        <p:nvCxnSpPr>
          <p:cNvPr id="225" name="Google Shape;225;g7dbba34d0f_0_3"/>
          <p:cNvCxnSpPr/>
          <p:nvPr/>
        </p:nvCxnSpPr>
        <p:spPr>
          <a:xfrm>
            <a:off x="2592400" y="349624"/>
            <a:ext cx="0" cy="662400"/>
          </a:xfrm>
          <a:prstGeom prst="straightConnector1">
            <a:avLst/>
          </a:prstGeom>
          <a:noFill/>
          <a:ln w="9525" cap="flat" cmpd="sng">
            <a:solidFill>
              <a:schemeClr val="dk2"/>
            </a:solidFill>
            <a:prstDash val="solid"/>
            <a:round/>
            <a:headEnd type="none" w="sm" len="sm"/>
            <a:tailEnd type="none" w="sm" len="sm"/>
          </a:ln>
        </p:spPr>
      </p:cxnSp>
      <p:sp>
        <p:nvSpPr>
          <p:cNvPr id="226" name="Google Shape;226;g7dbba34d0f_0_3"/>
          <p:cNvSpPr txBox="1"/>
          <p:nvPr/>
        </p:nvSpPr>
        <p:spPr>
          <a:xfrm>
            <a:off x="2659635" y="143380"/>
            <a:ext cx="5502600" cy="778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C0C0C"/>
              </a:buClr>
              <a:buSzPts val="5400"/>
              <a:buFont typeface="Calibri"/>
              <a:buNone/>
            </a:pPr>
            <a:r>
              <a:rPr lang="en-IN" sz="5400" dirty="0">
                <a:solidFill>
                  <a:srgbClr val="0C0C0C"/>
                </a:solidFill>
                <a:latin typeface="Calibri"/>
                <a:ea typeface="Calibri"/>
                <a:cs typeface="Calibri"/>
                <a:sym typeface="Calibri"/>
              </a:rPr>
              <a:t>National </a:t>
            </a:r>
            <a:r>
              <a:rPr lang="en-IN" sz="5400" dirty="0" smtClean="0">
                <a:solidFill>
                  <a:srgbClr val="0C0C0C"/>
                </a:solidFill>
                <a:latin typeface="Calibri"/>
                <a:ea typeface="Calibri"/>
                <a:cs typeface="Calibri"/>
                <a:sym typeface="Calibri"/>
              </a:rPr>
              <a:t>Branding</a:t>
            </a:r>
            <a:endParaRPr sz="5400" dirty="0">
              <a:solidFill>
                <a:srgbClr val="0C0C0C"/>
              </a:solidFill>
              <a:latin typeface="Calibri"/>
              <a:ea typeface="Calibri"/>
              <a:cs typeface="Calibri"/>
              <a:sym typeface="Calibri"/>
            </a:endParaRPr>
          </a:p>
        </p:txBody>
      </p:sp>
      <p:sp>
        <p:nvSpPr>
          <p:cNvPr id="227" name="Google Shape;227;g7dbba34d0f_0_3"/>
          <p:cNvSpPr txBox="1"/>
          <p:nvPr/>
        </p:nvSpPr>
        <p:spPr>
          <a:xfrm>
            <a:off x="434021" y="1438276"/>
            <a:ext cx="5543100" cy="51741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KRSSG has been organising a national level strategic coding competition for the past 5 years. It is the first ever Artificial Intelligence based event implementing soccer strategies. </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Calibri"/>
              <a:buNone/>
            </a:pPr>
            <a:r>
              <a:rPr lang="en-IN" sz="1800" b="1">
                <a:solidFill>
                  <a:schemeClr val="dk1"/>
                </a:solidFill>
                <a:latin typeface="Calibri"/>
                <a:ea typeface="Calibri"/>
                <a:cs typeface="Calibri"/>
                <a:sym typeface="Calibri"/>
              </a:rPr>
              <a:t>Round 1:</a:t>
            </a:r>
            <a:r>
              <a:rPr lang="en-IN" sz="1800">
                <a:solidFill>
                  <a:schemeClr val="dk1"/>
                </a:solidFill>
                <a:latin typeface="Calibri"/>
                <a:ea typeface="Calibri"/>
                <a:cs typeface="Calibri"/>
                <a:sym typeface="Calibri"/>
              </a:rPr>
              <a:t> </a:t>
            </a:r>
            <a:r>
              <a:rPr lang="en-IN" sz="1800" b="1">
                <a:solidFill>
                  <a:schemeClr val="dk1"/>
                </a:solidFill>
                <a:latin typeface="Calibri"/>
                <a:ea typeface="Calibri"/>
                <a:cs typeface="Calibri"/>
                <a:sym typeface="Calibri"/>
              </a:rPr>
              <a:t>Simulation League</a:t>
            </a:r>
            <a:endParaRPr/>
          </a:p>
          <a:p>
            <a:pPr marL="0" marR="0" lvl="0" indent="0" algn="just"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	Registrations and Submissions Online </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Calibri"/>
              <a:buNone/>
            </a:pPr>
            <a:r>
              <a:rPr lang="en-IN" sz="1800" b="1">
                <a:solidFill>
                  <a:schemeClr val="dk1"/>
                </a:solidFill>
                <a:latin typeface="Calibri"/>
                <a:ea typeface="Calibri"/>
                <a:cs typeface="Calibri"/>
                <a:sym typeface="Calibri"/>
              </a:rPr>
              <a:t>Round 2:</a:t>
            </a:r>
            <a:r>
              <a:rPr lang="en-IN" sz="1800">
                <a:solidFill>
                  <a:schemeClr val="dk1"/>
                </a:solidFill>
                <a:latin typeface="Calibri"/>
                <a:ea typeface="Calibri"/>
                <a:cs typeface="Calibri"/>
                <a:sym typeface="Calibri"/>
              </a:rPr>
              <a:t> </a:t>
            </a:r>
            <a:r>
              <a:rPr lang="en-IN" sz="1800" b="1">
                <a:solidFill>
                  <a:schemeClr val="dk1"/>
                </a:solidFill>
                <a:latin typeface="Calibri"/>
                <a:ea typeface="Calibri"/>
                <a:cs typeface="Calibri"/>
                <a:sym typeface="Calibri"/>
              </a:rPr>
              <a:t>Hardware League</a:t>
            </a:r>
            <a:endParaRPr/>
          </a:p>
          <a:p>
            <a:pPr marL="0" marR="0" lvl="0" indent="0" algn="just" rtl="0">
              <a:spcBef>
                <a:spcPts val="0"/>
              </a:spcBef>
              <a:spcAft>
                <a:spcPts val="0"/>
              </a:spcAft>
              <a:buClr>
                <a:schemeClr val="dk1"/>
              </a:buClr>
              <a:buSzPts val="1800"/>
              <a:buFont typeface="Calibri"/>
              <a:buNone/>
            </a:pPr>
            <a:r>
              <a:rPr lang="en-IN" sz="1800">
                <a:solidFill>
                  <a:schemeClr val="dk1"/>
                </a:solidFill>
                <a:latin typeface="Calibri"/>
                <a:ea typeface="Calibri"/>
                <a:cs typeface="Calibri"/>
                <a:sym typeface="Calibri"/>
              </a:rPr>
              <a:t>	Top 20 Compete at IIT Kharagpur</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Calibri"/>
              <a:buNone/>
            </a:pPr>
            <a:r>
              <a:rPr lang="en-IN" sz="1800" b="1">
                <a:solidFill>
                  <a:schemeClr val="dk1"/>
                </a:solidFill>
                <a:latin typeface="Calibri"/>
                <a:ea typeface="Calibri"/>
                <a:cs typeface="Calibri"/>
                <a:sym typeface="Calibri"/>
              </a:rPr>
              <a:t>Reach of the event:</a:t>
            </a:r>
            <a:endParaRPr/>
          </a:p>
          <a:p>
            <a:pPr marL="0" marR="0" lvl="0" indent="0" algn="just" rtl="0">
              <a:spcBef>
                <a:spcPts val="0"/>
              </a:spcBef>
              <a:spcAft>
                <a:spcPts val="0"/>
              </a:spcAft>
              <a:buClr>
                <a:schemeClr val="dk1"/>
              </a:buClr>
              <a:buSzPts val="1800"/>
              <a:buFont typeface="Calibri"/>
              <a:buNone/>
            </a:pPr>
            <a:r>
              <a:rPr lang="en-IN" sz="1800" b="1">
                <a:solidFill>
                  <a:schemeClr val="dk1"/>
                </a:solidFill>
                <a:latin typeface="Calibri"/>
                <a:ea typeface="Calibri"/>
                <a:cs typeface="Calibri"/>
                <a:sym typeface="Calibri"/>
              </a:rPr>
              <a:t>Workshops in 5 colleges across various states</a:t>
            </a:r>
            <a:endParaRPr/>
          </a:p>
          <a:p>
            <a:pPr marL="0" marR="0" lvl="0" indent="0" algn="just" rtl="0">
              <a:spcBef>
                <a:spcPts val="0"/>
              </a:spcBef>
              <a:spcAft>
                <a:spcPts val="0"/>
              </a:spcAft>
              <a:buClr>
                <a:schemeClr val="dk1"/>
              </a:buClr>
              <a:buSzPts val="1800"/>
              <a:buFont typeface="Calibri"/>
              <a:buNone/>
            </a:pPr>
            <a:endParaRPr sz="1800" b="1">
              <a:solidFill>
                <a:schemeClr val="dk1"/>
              </a:solidFill>
              <a:latin typeface="Calibri"/>
              <a:ea typeface="Calibri"/>
              <a:cs typeface="Calibri"/>
              <a:sym typeface="Calibri"/>
            </a:endParaRPr>
          </a:p>
          <a:p>
            <a:pPr marL="0" marR="0" lvl="0" indent="0" algn="just" rtl="0">
              <a:spcBef>
                <a:spcPts val="0"/>
              </a:spcBef>
              <a:spcAft>
                <a:spcPts val="0"/>
              </a:spcAft>
              <a:buClr>
                <a:srgbClr val="3F3F3F"/>
              </a:buClr>
              <a:buSzPts val="1800"/>
              <a:buFont typeface="Calibri"/>
              <a:buNone/>
            </a:pPr>
            <a:r>
              <a:rPr lang="en-IN" sz="1800" b="1">
                <a:solidFill>
                  <a:srgbClr val="3F3F3F"/>
                </a:solidFill>
                <a:latin typeface="Calibri"/>
                <a:ea typeface="Calibri"/>
                <a:cs typeface="Calibri"/>
                <a:sym typeface="Calibri"/>
              </a:rPr>
              <a:t>2018</a:t>
            </a:r>
            <a:r>
              <a:rPr lang="en-IN" sz="1800" b="1">
                <a:solidFill>
                  <a:schemeClr val="dk1"/>
                </a:solidFill>
                <a:latin typeface="Calibri"/>
                <a:ea typeface="Calibri"/>
                <a:cs typeface="Calibri"/>
                <a:sym typeface="Calibri"/>
              </a:rPr>
              <a:t> – 200+ Registrations, 22 Colleges</a:t>
            </a:r>
            <a:endParaRPr sz="1800" b="1">
              <a:solidFill>
                <a:schemeClr val="dk1"/>
              </a:solidFill>
              <a:latin typeface="Calibri"/>
              <a:ea typeface="Calibri"/>
              <a:cs typeface="Calibri"/>
              <a:sym typeface="Calibri"/>
            </a:endParaRPr>
          </a:p>
          <a:p>
            <a:pPr marL="0" marR="0" lvl="0" indent="0" algn="just" rtl="0">
              <a:spcBef>
                <a:spcPts val="0"/>
              </a:spcBef>
              <a:spcAft>
                <a:spcPts val="0"/>
              </a:spcAft>
              <a:buClr>
                <a:srgbClr val="3F3F3F"/>
              </a:buClr>
              <a:buSzPts val="1800"/>
              <a:buFont typeface="Calibri"/>
              <a:buNone/>
            </a:pPr>
            <a:r>
              <a:rPr lang="en-IN" sz="1800" b="1">
                <a:solidFill>
                  <a:srgbClr val="3F3F3F"/>
                </a:solidFill>
                <a:latin typeface="Calibri"/>
                <a:ea typeface="Calibri"/>
                <a:cs typeface="Calibri"/>
                <a:sym typeface="Calibri"/>
              </a:rPr>
              <a:t>2019</a:t>
            </a:r>
            <a:r>
              <a:rPr lang="en-IN" sz="1800" b="1">
                <a:solidFill>
                  <a:schemeClr val="dk1"/>
                </a:solidFill>
                <a:latin typeface="Calibri"/>
                <a:ea typeface="Calibri"/>
                <a:cs typeface="Calibri"/>
                <a:sym typeface="Calibri"/>
              </a:rPr>
              <a:t> – 500+ Registrations, 43 Colleges</a:t>
            </a:r>
            <a:endParaRPr/>
          </a:p>
          <a:p>
            <a:pPr marL="0" marR="0" lvl="0" indent="0" algn="just" rtl="0">
              <a:spcBef>
                <a:spcPts val="0"/>
              </a:spcBef>
              <a:spcAft>
                <a:spcPts val="0"/>
              </a:spcAft>
              <a:buClr>
                <a:srgbClr val="3F3F3F"/>
              </a:buClr>
              <a:buSzPts val="1800"/>
              <a:buFont typeface="Calibri"/>
              <a:buNone/>
            </a:pPr>
            <a:r>
              <a:rPr lang="en-IN" sz="1800" b="1">
                <a:solidFill>
                  <a:srgbClr val="3F3F3F"/>
                </a:solidFill>
                <a:latin typeface="Calibri"/>
                <a:ea typeface="Calibri"/>
                <a:cs typeface="Calibri"/>
                <a:sym typeface="Calibri"/>
              </a:rPr>
              <a:t>2020</a:t>
            </a:r>
            <a:r>
              <a:rPr lang="en-IN" sz="1800" b="1">
                <a:solidFill>
                  <a:schemeClr val="dk1"/>
                </a:solidFill>
                <a:latin typeface="Calibri"/>
                <a:ea typeface="Calibri"/>
                <a:cs typeface="Calibri"/>
                <a:sym typeface="Calibri"/>
              </a:rPr>
              <a:t> – 500+ Registrations, 48 Colleges</a:t>
            </a:r>
            <a:endParaRPr/>
          </a:p>
        </p:txBody>
      </p:sp>
      <p:pic>
        <p:nvPicPr>
          <p:cNvPr id="228" name="Google Shape;228;g7dbba34d0f_0_3" descr="12593734_976220579114673_5962113587087852290_o.jpg"/>
          <p:cNvPicPr preferRelativeResize="0"/>
          <p:nvPr/>
        </p:nvPicPr>
        <p:blipFill rotWithShape="1">
          <a:blip r:embed="rId5">
            <a:alphaModFix/>
          </a:blip>
          <a:srcRect t="3883"/>
          <a:stretch/>
        </p:blipFill>
        <p:spPr>
          <a:xfrm>
            <a:off x="6317258" y="1583140"/>
            <a:ext cx="5174532" cy="3313661"/>
          </a:xfrm>
          <a:prstGeom prst="rect">
            <a:avLst/>
          </a:prstGeom>
          <a:noFill/>
          <a:ln>
            <a:noFill/>
          </a:ln>
        </p:spPr>
      </p:pic>
      <p:sp>
        <p:nvSpPr>
          <p:cNvPr id="229" name="Google Shape;229;g7dbba34d0f_0_3"/>
          <p:cNvSpPr/>
          <p:nvPr/>
        </p:nvSpPr>
        <p:spPr>
          <a:xfrm>
            <a:off x="5977217" y="3244334"/>
            <a:ext cx="237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 </a:t>
            </a:r>
            <a:endParaRPr/>
          </a:p>
        </p:txBody>
      </p:sp>
      <p:pic>
        <p:nvPicPr>
          <p:cNvPr id="230" name="Google Shape;230;g7dbba34d0f_0_3"/>
          <p:cNvPicPr preferRelativeResize="0"/>
          <p:nvPr/>
        </p:nvPicPr>
        <p:blipFill rotWithShape="1">
          <a:blip r:embed="rId6">
            <a:alphaModFix/>
          </a:blip>
          <a:srcRect l="8645" t="14922" r="15585"/>
          <a:stretch/>
        </p:blipFill>
        <p:spPr>
          <a:xfrm>
            <a:off x="8904525" y="5000625"/>
            <a:ext cx="2587265" cy="1634176"/>
          </a:xfrm>
          <a:prstGeom prst="rect">
            <a:avLst/>
          </a:prstGeom>
          <a:noFill/>
          <a:ln>
            <a:noFill/>
          </a:ln>
        </p:spPr>
      </p:pic>
      <p:pic>
        <p:nvPicPr>
          <p:cNvPr id="231" name="Google Shape;231;g7dbba34d0f_0_3"/>
          <p:cNvPicPr preferRelativeResize="0"/>
          <p:nvPr/>
        </p:nvPicPr>
        <p:blipFill rotWithShape="1">
          <a:blip r:embed="rId7">
            <a:alphaModFix/>
          </a:blip>
          <a:srcRect l="990" t="5744" b="13342"/>
          <a:stretch/>
        </p:blipFill>
        <p:spPr>
          <a:xfrm>
            <a:off x="6316233" y="4997029"/>
            <a:ext cx="2473080" cy="163777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1435</TotalTime>
  <Words>979</Words>
  <Application>Microsoft Office PowerPoint</Application>
  <PresentationFormat>Widescreen</PresentationFormat>
  <Paragraphs>219</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Trebuchet MS</vt:lpstr>
      <vt:lpstr>Proxima Nova</vt:lpstr>
      <vt:lpstr>Calibri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Lohani</dc:creator>
  <cp:lastModifiedBy>Chitrang Garg</cp:lastModifiedBy>
  <cp:revision>5</cp:revision>
  <dcterms:created xsi:type="dcterms:W3CDTF">2017-09-11T21:14:19Z</dcterms:created>
  <dcterms:modified xsi:type="dcterms:W3CDTF">2020-02-27T17:03:08Z</dcterms:modified>
</cp:coreProperties>
</file>